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2" roundtripDataSignature="AMtx7mh7KfEHFCWIBC52hWXRd4sc6Zie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b97220af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b97220af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8611a3e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8611a3e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830774ac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830774ac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d6293cb2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d6293cb2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d6293cb2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d6293cb2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8611a3ec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8611a3ec1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d6293cb2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d6293cb2a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97220af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97220af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b97220af3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b97220af3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d28b0913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d28b0913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b97220af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b97220af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b97220af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b97220af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b97220af3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b97220af3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b97220af3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b97220af3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8611a3ec1_0_1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f8611a3ec1_0_1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f8611a3ec1_0_1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b97220af3_0_6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0" name="Google Shape;90;gfb97220af3_0_6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1" name="Google Shape;91;gfb97220af3_0_6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b97220af3_0_7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gfb97220af3_0_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b97220af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fb97220af3_0_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fb97220af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b97220af3_0_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fb97220af3_0_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gfb97220af3_0_7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gfb97220af3_0_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b97220af3_0_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fb97220af3_0_8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b97220af3_0_8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gfb97220af3_0_8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0" name="Google Shape;110;gfb97220af3_0_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b97220af3_0_9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3" name="Google Shape;113;gfb97220af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97220af3_0_9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fb97220af3_0_9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7" name="Google Shape;117;gfb97220af3_0_9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gfb97220af3_0_9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gfb97220af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b97220af3_0_9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gfb97220af3_0_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b97220af3_0_10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5" name="Google Shape;125;gfb97220af3_0_10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gfb97220af3_0_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97220af3_0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b97220af3_0_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fb97220af3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fb97220af3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3" name="Google Shape;133;gfb97220af3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4" name="Google Shape;134;gfb97220af3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b97220af3_0_3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41" name="Google Shape;141;gfb97220af3_0_3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42" name="Google Shape;142;gfb97220af3_0_31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b97220af3_0_3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fb97220af3_0_3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gfb97220af3_0_32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b97220af3_0_3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fb97220af3_0_3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0" name="Google Shape;150;gfb97220af3_0_32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1" name="Google Shape;151;gfb97220af3_0_32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97220af3_0_3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fb97220af3_0_32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b97220af3_0_33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7" name="Google Shape;157;gfb97220af3_0_33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b97220af3_0_33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b97220af3_0_33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61" name="Google Shape;161;gfb97220af3_0_3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gfb97220af3_0_33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gfb97220af3_0_33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b97220af3_0_34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66" name="Google Shape;166;gfb97220af3_0_34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97220af3_0_34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9" name="Google Shape;169;gfb97220af3_0_34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gfb97220af3_0_34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8611a3ec1_0_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f8611a3ec1_0_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f8611a3ec1_0_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b97220af3_0_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fb97220af3_0_6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gfb97220af3_0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b97220af3_0_3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gfb97220af3_0_3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fb97220af3_0_31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rattidifiume.it/it/azioni/olona_bozzente/progetto-di-sottobacino-olona-bozzente-lura-lambrom.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mailto:cdf@ersaf.lombardia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b97220af3_0_57"/>
          <p:cNvSpPr txBox="1">
            <a:spLocks noGrp="1"/>
          </p:cNvSpPr>
          <p:nvPr>
            <p:ph type="ctrTitle"/>
          </p:nvPr>
        </p:nvSpPr>
        <p:spPr>
          <a:xfrm>
            <a:off x="415611" y="1500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it-IT" sz="3400" b="1">
                <a:solidFill>
                  <a:srgbClr val="4472C4"/>
                </a:solidFill>
              </a:rPr>
              <a:t>PROGETTO STRATEGICO DI SOTTOBACINO </a:t>
            </a:r>
            <a:endParaRPr sz="3400" b="1">
              <a:solidFill>
                <a:srgbClr val="4472C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300"/>
              <a:buNone/>
            </a:pPr>
            <a:r>
              <a:rPr lang="it-IT" sz="3400" b="1">
                <a:solidFill>
                  <a:srgbClr val="4472C4"/>
                </a:solidFill>
              </a:rPr>
              <a:t>OLONA-BOZZENTE-LURA-LAMBRO MERIDIONALE</a:t>
            </a:r>
            <a:endParaRPr sz="4100" b="1">
              <a:solidFill>
                <a:srgbClr val="4472C4"/>
              </a:solidFill>
            </a:endParaRPr>
          </a:p>
        </p:txBody>
      </p:sp>
      <p:sp>
        <p:nvSpPr>
          <p:cNvPr id="180" name="Google Shape;180;gfb97220af3_0_57"/>
          <p:cNvSpPr txBox="1">
            <a:spLocks noGrp="1"/>
          </p:cNvSpPr>
          <p:nvPr>
            <p:ph type="subTitle" idx="1"/>
          </p:nvPr>
        </p:nvSpPr>
        <p:spPr>
          <a:xfrm>
            <a:off x="415600" y="4286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/>
              <a:t>03 novembre 2021</a:t>
            </a:r>
            <a:endParaRPr sz="2300"/>
          </a:p>
        </p:txBody>
      </p:sp>
      <p:pic>
        <p:nvPicPr>
          <p:cNvPr id="181" name="Google Shape;181;gfb97220af3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00" y="-9"/>
            <a:ext cx="9677400" cy="15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f8611a3ec1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0"/>
            <a:ext cx="11049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f8611a3ec1_0_20"/>
          <p:cNvSpPr/>
          <p:nvPr/>
        </p:nvSpPr>
        <p:spPr>
          <a:xfrm>
            <a:off x="9489440" y="4328160"/>
            <a:ext cx="802500" cy="680700"/>
          </a:xfrm>
          <a:prstGeom prst="rect">
            <a:avLst/>
          </a:prstGeom>
          <a:noFill/>
          <a:ln w="76200" cap="flat" cmpd="sng">
            <a:solidFill>
              <a:srgbClr val="8CFEF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"/>
          <p:cNvSpPr txBox="1">
            <a:spLocks noGrp="1"/>
          </p:cNvSpPr>
          <p:nvPr>
            <p:ph type="title"/>
          </p:nvPr>
        </p:nvSpPr>
        <p:spPr>
          <a:xfrm>
            <a:off x="575725" y="211575"/>
            <a:ext cx="5325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it-IT" sz="2700" b="1"/>
              <a:t>PSS Esempio di applicazione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3"/>
          <p:cNvGrpSpPr/>
          <p:nvPr/>
        </p:nvGrpSpPr>
        <p:grpSpPr>
          <a:xfrm>
            <a:off x="466968" y="797575"/>
            <a:ext cx="11258069" cy="6060414"/>
            <a:chOff x="215884" y="0"/>
            <a:chExt cx="11760231" cy="6857999"/>
          </a:xfrm>
        </p:grpSpPr>
        <p:sp>
          <p:nvSpPr>
            <p:cNvPr id="269" name="Google Shape;269;p3"/>
            <p:cNvSpPr txBox="1"/>
            <p:nvPr/>
          </p:nvSpPr>
          <p:spPr>
            <a:xfrm>
              <a:off x="1524000" y="1122363"/>
              <a:ext cx="9144000" cy="23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 txBox="1"/>
            <p:nvPr/>
          </p:nvSpPr>
          <p:spPr>
            <a:xfrm>
              <a:off x="1524000" y="3602038"/>
              <a:ext cx="9144000" cy="16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1" name="Google Shape;271;p3" descr="Immagine che contiene mappa&#10;&#10;Descrizione generata automa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884" y="0"/>
              <a:ext cx="11760231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3"/>
            <p:cNvSpPr txBox="1"/>
            <p:nvPr/>
          </p:nvSpPr>
          <p:spPr>
            <a:xfrm>
              <a:off x="638175" y="4582159"/>
              <a:ext cx="3413100" cy="13587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Difese spondali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Tombinatura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3" name="Google Shape;273;p3"/>
            <p:cNvCxnSpPr/>
            <p:nvPr/>
          </p:nvCxnSpPr>
          <p:spPr>
            <a:xfrm>
              <a:off x="638175" y="4781550"/>
              <a:ext cx="399900" cy="0"/>
            </a:xfrm>
            <a:prstGeom prst="straightConnector1">
              <a:avLst/>
            </a:prstGeom>
            <a:noFill/>
            <a:ln w="76200" cap="flat" cmpd="sng">
              <a:solidFill>
                <a:srgbClr val="8CFEF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4" name="Google Shape;274;p3"/>
            <p:cNvSpPr txBox="1"/>
            <p:nvPr/>
          </p:nvSpPr>
          <p:spPr>
            <a:xfrm>
              <a:off x="5048250" y="4181475"/>
              <a:ext cx="3505200" cy="19857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INDIRIZZI DI PROGETTAZIONE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-Rimozione delle difese spondali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-Creazione area di esondazione naturale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iqualificazione morfologica ed ecologica della sponda </a:t>
              </a:r>
              <a:endParaRPr/>
            </a:p>
          </p:txBody>
        </p:sp>
        <p:sp>
          <p:nvSpPr>
            <p:cNvPr id="275" name="Google Shape;275;p3"/>
            <p:cNvSpPr txBox="1"/>
            <p:nvPr/>
          </p:nvSpPr>
          <p:spPr>
            <a:xfrm>
              <a:off x="8420099" y="66676"/>
              <a:ext cx="3467100" cy="26127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POTENZIALITA’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Area ad uso boschivo/seminativo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Basso valore dei beni esposti al rischio idraulico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Potenziale ecosistemico incrementabile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Tratto a monte di aree a rischio</a:t>
              </a:r>
              <a:endParaRPr/>
            </a:p>
          </p:txBody>
        </p:sp>
        <p:cxnSp>
          <p:nvCxnSpPr>
            <p:cNvPr id="276" name="Google Shape;276;p3"/>
            <p:cNvCxnSpPr/>
            <p:nvPr/>
          </p:nvCxnSpPr>
          <p:spPr>
            <a:xfrm>
              <a:off x="2428875" y="258127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4472C4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7" name="Google Shape;277;p3"/>
            <p:cNvSpPr txBox="1"/>
            <p:nvPr/>
          </p:nvSpPr>
          <p:spPr>
            <a:xfrm>
              <a:off x="1200150" y="1685925"/>
              <a:ext cx="2990700" cy="7314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Ambito attraversato dal fiume</a:t>
              </a:r>
              <a:endParaRPr/>
            </a:p>
          </p:txBody>
        </p:sp>
        <p:cxnSp>
          <p:nvCxnSpPr>
            <p:cNvPr id="278" name="Google Shape;278;p3"/>
            <p:cNvCxnSpPr/>
            <p:nvPr/>
          </p:nvCxnSpPr>
          <p:spPr>
            <a:xfrm flipH="1">
              <a:off x="9925050" y="5276849"/>
              <a:ext cx="647700" cy="914400"/>
            </a:xfrm>
            <a:prstGeom prst="straightConnector1">
              <a:avLst/>
            </a:prstGeom>
            <a:noFill/>
            <a:ln w="38100" cap="flat" cmpd="sng">
              <a:solidFill>
                <a:srgbClr val="8CFEF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3"/>
            <p:cNvCxnSpPr/>
            <p:nvPr/>
          </p:nvCxnSpPr>
          <p:spPr>
            <a:xfrm rot="10800000">
              <a:off x="9924976" y="6191324"/>
              <a:ext cx="466800" cy="600000"/>
            </a:xfrm>
            <a:prstGeom prst="straightConnector1">
              <a:avLst/>
            </a:prstGeom>
            <a:noFill/>
            <a:ln w="38100" cap="flat" cmpd="sng">
              <a:solidFill>
                <a:srgbClr val="8CFEF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3"/>
            <p:cNvCxnSpPr/>
            <p:nvPr/>
          </p:nvCxnSpPr>
          <p:spPr>
            <a:xfrm>
              <a:off x="10039350" y="4446904"/>
              <a:ext cx="114300" cy="185400"/>
            </a:xfrm>
            <a:prstGeom prst="straightConnector1">
              <a:avLst/>
            </a:prstGeom>
            <a:noFill/>
            <a:ln w="38100" cap="flat" cmpd="sng">
              <a:solidFill>
                <a:srgbClr val="249D9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3"/>
            <p:cNvCxnSpPr/>
            <p:nvPr/>
          </p:nvCxnSpPr>
          <p:spPr>
            <a:xfrm flipH="1">
              <a:off x="10039349" y="4632326"/>
              <a:ext cx="114300" cy="199200"/>
            </a:xfrm>
            <a:prstGeom prst="straightConnector1">
              <a:avLst/>
            </a:prstGeom>
            <a:noFill/>
            <a:ln w="38100" cap="flat" cmpd="sng">
              <a:solidFill>
                <a:srgbClr val="249D9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3"/>
            <p:cNvCxnSpPr/>
            <p:nvPr/>
          </p:nvCxnSpPr>
          <p:spPr>
            <a:xfrm>
              <a:off x="10039350" y="4831557"/>
              <a:ext cx="533400" cy="445200"/>
            </a:xfrm>
            <a:prstGeom prst="straightConnector1">
              <a:avLst/>
            </a:prstGeom>
            <a:noFill/>
            <a:ln w="38100" cap="flat" cmpd="sng">
              <a:solidFill>
                <a:srgbClr val="249D9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3"/>
            <p:cNvCxnSpPr/>
            <p:nvPr/>
          </p:nvCxnSpPr>
          <p:spPr>
            <a:xfrm flipH="1">
              <a:off x="9620139" y="4697612"/>
              <a:ext cx="231900" cy="267900"/>
            </a:xfrm>
            <a:prstGeom prst="straightConnector1">
              <a:avLst/>
            </a:prstGeom>
            <a:noFill/>
            <a:ln w="38100" cap="flat" cmpd="sng">
              <a:solidFill>
                <a:srgbClr val="249D9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3"/>
            <p:cNvCxnSpPr/>
            <p:nvPr/>
          </p:nvCxnSpPr>
          <p:spPr>
            <a:xfrm>
              <a:off x="9604389" y="4957466"/>
              <a:ext cx="644400" cy="319500"/>
            </a:xfrm>
            <a:prstGeom prst="straightConnector1">
              <a:avLst/>
            </a:prstGeom>
            <a:noFill/>
            <a:ln w="38100" cap="flat" cmpd="sng">
              <a:solidFill>
                <a:srgbClr val="249D9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3"/>
            <p:cNvCxnSpPr/>
            <p:nvPr/>
          </p:nvCxnSpPr>
          <p:spPr>
            <a:xfrm rot="10800000">
              <a:off x="638137" y="5032876"/>
              <a:ext cx="385800" cy="3000"/>
            </a:xfrm>
            <a:prstGeom prst="straightConnector1">
              <a:avLst/>
            </a:prstGeom>
            <a:noFill/>
            <a:ln w="38100" cap="flat" cmpd="sng">
              <a:solidFill>
                <a:srgbClr val="249D9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6" name="Google Shape;286;p3"/>
            <p:cNvSpPr txBox="1"/>
            <p:nvPr/>
          </p:nvSpPr>
          <p:spPr>
            <a:xfrm>
              <a:off x="2339961" y="2447925"/>
              <a:ext cx="126900" cy="417900"/>
            </a:xfrm>
            <a:prstGeom prst="rect">
              <a:avLst/>
            </a:prstGeom>
            <a:solidFill>
              <a:srgbClr val="F0F0F0"/>
            </a:solidFill>
            <a:ln w="9525" cap="flat" cmpd="sng">
              <a:solidFill>
                <a:srgbClr val="F0F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830774ac8_0_62"/>
          <p:cNvSpPr txBox="1">
            <a:spLocks noGrp="1"/>
          </p:cNvSpPr>
          <p:nvPr>
            <p:ph type="body" idx="1"/>
          </p:nvPr>
        </p:nvSpPr>
        <p:spPr>
          <a:xfrm>
            <a:off x="5900750" y="365125"/>
            <a:ext cx="5996100" cy="140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Link al form con le domande:</a:t>
            </a:r>
            <a:endParaRPr sz="20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https://docs.google.com/forms/d/e/1FAIpQLSe9LfvX9V-DiTXlnnFgar9HKpXqdreJZlSzfi0-0R8SjB6iOw/viewform</a:t>
            </a:r>
            <a:endParaRPr sz="200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f830774ac8_0_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Esiti questionario</a:t>
            </a:r>
            <a:endParaRPr b="1"/>
          </a:p>
        </p:txBody>
      </p:sp>
      <p:pic>
        <p:nvPicPr>
          <p:cNvPr id="293" name="Google Shape;293;gf830774ac8_0_62" descr="Grafico delle risposte di Moduli. Titolo della domanda: Il Progetto Strategico di Sottobacino e l'approccio Contratti di Fiume possono essere utili al vostro lavoro?. Numero di risposte: 6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75" y="1900250"/>
            <a:ext cx="10922451" cy="4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d6293cb2a_1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gfd6293cb2a_1_0" descr="Grafico delle risposte di Moduli. Titolo della domanda: Come valutate l'approccio contratti di fiume?. Numero di risposte: 6 rispost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19200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d6293cb2a_1_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-IT" sz="2800"/>
              <a:t>Ci sono secondo voi altri elementi che sarebbe utile prendere in considerazione nello sviluppo del Progetto Strategico di Sottobacino?     5 risposte</a:t>
            </a:r>
            <a:endParaRPr/>
          </a:p>
        </p:txBody>
      </p:sp>
      <p:sp>
        <p:nvSpPr>
          <p:cNvPr id="305" name="Google Shape;305;gfd6293cb2a_1_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it-IT"/>
              <a:t>no è stato molto interessante le spiegazioni così dettagliate sul sottobacino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it-IT"/>
              <a:t>sì, i cambiamenti climatici e un approccio multidisciplinare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it-IT"/>
              <a:t>Risorse economiche per l'attuazione, sinergia fra pianificazione di bacino e normativa regionale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it-IT"/>
              <a:t>sinergia dei progetti sui fiumi che non siano in contrasto fra loro (qualità-difesa idraulica che a volte stridono)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it-IT"/>
              <a:t>Aspetti legati al turismo e ai beni storico/architettonici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8611a3ec1_0_118"/>
          <p:cNvSpPr txBox="1">
            <a:spLocks noGrp="1"/>
          </p:cNvSpPr>
          <p:nvPr>
            <p:ph type="body" idx="1"/>
          </p:nvPr>
        </p:nvSpPr>
        <p:spPr>
          <a:xfrm>
            <a:off x="415600" y="2453700"/>
            <a:ext cx="11360700" cy="369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800"/>
              <a:t>Grazie!</a:t>
            </a:r>
            <a:endParaRPr sz="48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 sz="4100" u="sng">
                <a:solidFill>
                  <a:srgbClr val="4472C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www.contrattidifiume.it</a:t>
            </a:r>
            <a:endParaRPr sz="4100">
              <a:solidFill>
                <a:srgbClr val="4472C4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100" u="sng">
                <a:solidFill>
                  <a:srgbClr val="4472C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cdf@ersaf.lombardia.it</a:t>
            </a:r>
            <a:endParaRPr sz="4100">
              <a:solidFill>
                <a:srgbClr val="4472C4"/>
              </a:solidFill>
            </a:endParaRPr>
          </a:p>
        </p:txBody>
      </p:sp>
      <p:pic>
        <p:nvPicPr>
          <p:cNvPr id="311" name="Google Shape;311;gf8611a3ec1_0_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900" y="-9"/>
            <a:ext cx="9677400" cy="15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d6293cb2a_1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Obiettivi dell’incontro</a:t>
            </a:r>
            <a:endParaRPr b="1"/>
          </a:p>
        </p:txBody>
      </p:sp>
      <p:sp>
        <p:nvSpPr>
          <p:cNvPr id="187" name="Google Shape;187;gfd6293cb2a_1_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-IT"/>
              <a:t>Riprendere le fila del lavoro sui Contratti di Fiume;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-IT"/>
              <a:t>Condividere aggiornamenti sull’evoluzione dell’approccio Contratti di Fiume e sul Progetto Strategico di Sottobacino dell’Olona;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it-IT"/>
              <a:t>Condividere una serie di possibili prossimi passi.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b97220af3_0_114"/>
          <p:cNvSpPr/>
          <p:nvPr/>
        </p:nvSpPr>
        <p:spPr>
          <a:xfrm>
            <a:off x="546850" y="1126225"/>
            <a:ext cx="5018700" cy="14328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 b="1"/>
              <a:t>Direttive UE su qualità, riduzione rischio e biodiversità</a:t>
            </a:r>
            <a:endParaRPr sz="2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</a:rPr>
              <a:t>→ Obiettivi generali</a:t>
            </a:r>
            <a:endParaRPr sz="2400" b="1"/>
          </a:p>
        </p:txBody>
      </p:sp>
      <p:sp>
        <p:nvSpPr>
          <p:cNvPr id="193" name="Google Shape;193;gfb97220af3_0_114"/>
          <p:cNvSpPr txBox="1">
            <a:spLocks noGrp="1"/>
          </p:cNvSpPr>
          <p:nvPr>
            <p:ph type="title"/>
          </p:nvPr>
        </p:nvSpPr>
        <p:spPr>
          <a:xfrm>
            <a:off x="415600" y="1761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4472C4"/>
                </a:solidFill>
              </a:rPr>
              <a:t>L’approccio di Contratti di Fiume</a:t>
            </a:r>
            <a:endParaRPr sz="3500"/>
          </a:p>
        </p:txBody>
      </p:sp>
      <p:sp>
        <p:nvSpPr>
          <p:cNvPr id="194" name="Google Shape;194;gfb97220af3_0_114"/>
          <p:cNvSpPr/>
          <p:nvPr/>
        </p:nvSpPr>
        <p:spPr>
          <a:xfrm>
            <a:off x="6272225" y="1126225"/>
            <a:ext cx="5373000" cy="1432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/>
              <a:t>Vision condivisa con gli attori territoriali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/>
              <a:t>→ Esigenze e priorità per il sottobacino</a:t>
            </a:r>
            <a:endParaRPr sz="2300"/>
          </a:p>
        </p:txBody>
      </p:sp>
      <p:sp>
        <p:nvSpPr>
          <p:cNvPr id="195" name="Google Shape;195;gfb97220af3_0_114"/>
          <p:cNvSpPr/>
          <p:nvPr/>
        </p:nvSpPr>
        <p:spPr>
          <a:xfrm>
            <a:off x="1714500" y="4259450"/>
            <a:ext cx="8061300" cy="2598600"/>
          </a:xfrm>
          <a:prstGeom prst="rect">
            <a:avLst/>
          </a:prstGeom>
          <a:solidFill>
            <a:srgbClr val="DBE5F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condivisione di </a:t>
            </a:r>
            <a:r>
              <a:rPr lang="it-IT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indirizzi strategici e criteri</a:t>
            </a:r>
            <a:r>
              <a:rPr lang="it-IT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per la definizione di interventi in ambito di</a:t>
            </a:r>
            <a:endParaRPr sz="24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it-IT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riqualificazione morfologica/ecologica di alveo e fasce riparie</a:t>
            </a:r>
            <a:endParaRPr sz="24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it-IT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spazio al fiume</a:t>
            </a:r>
            <a:r>
              <a:rPr lang="it-IT" sz="2400"/>
              <a:t> (contenimento rischio idraulico)</a:t>
            </a:r>
            <a:endParaRPr sz="2400"/>
          </a:p>
        </p:txBody>
      </p:sp>
      <p:cxnSp>
        <p:nvCxnSpPr>
          <p:cNvPr id="196" name="Google Shape;196;gfb97220af3_0_114"/>
          <p:cNvCxnSpPr>
            <a:stCxn id="192" idx="2"/>
            <a:endCxn id="195" idx="0"/>
          </p:cNvCxnSpPr>
          <p:nvPr/>
        </p:nvCxnSpPr>
        <p:spPr>
          <a:xfrm rot="-5400000" flipH="1">
            <a:off x="3550450" y="2064775"/>
            <a:ext cx="1700400" cy="2688900"/>
          </a:xfrm>
          <a:prstGeom prst="curvedConnector3">
            <a:avLst>
              <a:gd name="adj1" fmla="val 5000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gfb97220af3_0_114"/>
          <p:cNvCxnSpPr>
            <a:stCxn id="194" idx="2"/>
            <a:endCxn id="195" idx="0"/>
          </p:cNvCxnSpPr>
          <p:nvPr/>
        </p:nvCxnSpPr>
        <p:spPr>
          <a:xfrm rot="5400000">
            <a:off x="6501725" y="1802425"/>
            <a:ext cx="1700400" cy="3213600"/>
          </a:xfrm>
          <a:prstGeom prst="curvedConnector3">
            <a:avLst>
              <a:gd name="adj1" fmla="val 5000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b97220af3_0_39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500"/>
              </a:spcAft>
              <a:buSzPts val="1300"/>
              <a:buNone/>
            </a:pPr>
            <a:r>
              <a:rPr lang="it-IT" sz="3300" b="1">
                <a:solidFill>
                  <a:srgbClr val="4472C4"/>
                </a:solidFill>
              </a:rPr>
              <a:t>Dal CdF al PSS</a:t>
            </a:r>
            <a:endParaRPr sz="3300" b="1">
              <a:solidFill>
                <a:srgbClr val="4472C4"/>
              </a:solidFill>
            </a:endParaRPr>
          </a:p>
        </p:txBody>
      </p:sp>
      <p:pic>
        <p:nvPicPr>
          <p:cNvPr id="203" name="Google Shape;203;gfb97220af3_0_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00" y="-9"/>
            <a:ext cx="9677400" cy="15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d28b0913f_1_1"/>
          <p:cNvSpPr txBox="1"/>
          <p:nvPr/>
        </p:nvSpPr>
        <p:spPr>
          <a:xfrm>
            <a:off x="833475" y="4571325"/>
            <a:ext cx="2252700" cy="1048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</a:rPr>
              <a:t>Individua </a:t>
            </a:r>
            <a:r>
              <a:rPr lang="it-IT" sz="17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attività realizzabili nel breve termine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fd28b0913f_1_1"/>
          <p:cNvSpPr txBox="1"/>
          <p:nvPr/>
        </p:nvSpPr>
        <p:spPr>
          <a:xfrm>
            <a:off x="833475" y="310750"/>
            <a:ext cx="2252700" cy="1048200"/>
          </a:xfrm>
          <a:prstGeom prst="rect">
            <a:avLst/>
          </a:prstGeom>
          <a:noFill/>
          <a:ln w="2857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Definisce principi, obiettivi, soggetti, organismi</a:t>
            </a:r>
            <a:endParaRPr sz="17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</a:ext>
              </a:extLst>
            </a:endParaRPr>
          </a:p>
        </p:txBody>
      </p:sp>
      <p:sp>
        <p:nvSpPr>
          <p:cNvPr id="210" name="Google Shape;210;gfd28b0913f_1_1"/>
          <p:cNvSpPr txBox="1"/>
          <p:nvPr/>
        </p:nvSpPr>
        <p:spPr>
          <a:xfrm>
            <a:off x="8545875" y="2287725"/>
            <a:ext cx="3248100" cy="1650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Definisce l’assetto futuro di un sottobacino individuando obiettivi strategici</a:t>
            </a:r>
            <a:r>
              <a:rPr lang="it-IT" sz="1700">
                <a:solidFill>
                  <a:schemeClr val="dk1"/>
                </a:solidFill>
              </a:rPr>
              <a:t> in maniera condivisa (art. 55bis LR 12/2005)</a:t>
            </a:r>
            <a:endParaRPr sz="1700"/>
          </a:p>
        </p:txBody>
      </p:sp>
      <p:cxnSp>
        <p:nvCxnSpPr>
          <p:cNvPr id="211" name="Google Shape;211;gfd28b0913f_1_1"/>
          <p:cNvCxnSpPr>
            <a:stCxn id="212" idx="2"/>
            <a:endCxn id="213" idx="0"/>
          </p:cNvCxnSpPr>
          <p:nvPr/>
        </p:nvCxnSpPr>
        <p:spPr>
          <a:xfrm>
            <a:off x="4435875" y="993675"/>
            <a:ext cx="7200" cy="3712200"/>
          </a:xfrm>
          <a:prstGeom prst="straightConnector1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" name="Google Shape;212;gfd28b0913f_1_1"/>
          <p:cNvSpPr txBox="1"/>
          <p:nvPr/>
        </p:nvSpPr>
        <p:spPr>
          <a:xfrm>
            <a:off x="2871375" y="485775"/>
            <a:ext cx="312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/>
              <a:t>Contratto di Fiume</a:t>
            </a:r>
            <a:endParaRPr sz="2100" b="1"/>
          </a:p>
        </p:txBody>
      </p:sp>
      <p:sp>
        <p:nvSpPr>
          <p:cNvPr id="213" name="Google Shape;213;gfd28b0913f_1_1"/>
          <p:cNvSpPr txBox="1"/>
          <p:nvPr/>
        </p:nvSpPr>
        <p:spPr>
          <a:xfrm>
            <a:off x="3200400" y="4705825"/>
            <a:ext cx="2485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/>
              <a:t>Programma d’azione</a:t>
            </a:r>
            <a:endParaRPr sz="2000" b="1"/>
          </a:p>
        </p:txBody>
      </p:sp>
      <p:sp>
        <p:nvSpPr>
          <p:cNvPr id="214" name="Google Shape;214;gfd28b0913f_1_1"/>
          <p:cNvSpPr txBox="1"/>
          <p:nvPr/>
        </p:nvSpPr>
        <p:spPr>
          <a:xfrm>
            <a:off x="5424075" y="2576525"/>
            <a:ext cx="3129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/>
              <a:t>Progetto Strategico di Sottobacino</a:t>
            </a:r>
            <a:endParaRPr sz="2100" b="1"/>
          </a:p>
        </p:txBody>
      </p:sp>
      <p:cxnSp>
        <p:nvCxnSpPr>
          <p:cNvPr id="215" name="Google Shape;215;gfd28b0913f_1_1"/>
          <p:cNvCxnSpPr>
            <a:stCxn id="212" idx="3"/>
            <a:endCxn id="214" idx="0"/>
          </p:cNvCxnSpPr>
          <p:nvPr/>
        </p:nvCxnSpPr>
        <p:spPr>
          <a:xfrm>
            <a:off x="6000375" y="739725"/>
            <a:ext cx="988200" cy="18369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gfd28b0913f_1_1"/>
          <p:cNvCxnSpPr>
            <a:stCxn id="214" idx="2"/>
            <a:endCxn id="213" idx="3"/>
          </p:cNvCxnSpPr>
          <p:nvPr/>
        </p:nvCxnSpPr>
        <p:spPr>
          <a:xfrm flipH="1">
            <a:off x="5685975" y="3407825"/>
            <a:ext cx="1302600" cy="1698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17" name="Google Shape;217;gfd28b0913f_1_1"/>
          <p:cNvSpPr txBox="1"/>
          <p:nvPr/>
        </p:nvSpPr>
        <p:spPr>
          <a:xfrm>
            <a:off x="6745675" y="1114425"/>
            <a:ext cx="156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Ascolto e partecipazione</a:t>
            </a:r>
            <a:endParaRPr i="1"/>
          </a:p>
        </p:txBody>
      </p:sp>
      <p:sp>
        <p:nvSpPr>
          <p:cNvPr id="218" name="Google Shape;218;gfd28b0913f_1_1"/>
          <p:cNvSpPr txBox="1"/>
          <p:nvPr/>
        </p:nvSpPr>
        <p:spPr>
          <a:xfrm>
            <a:off x="6626625" y="4171125"/>
            <a:ext cx="156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/>
              <a:t>Co-progettazione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fb97220af3_0_175"/>
          <p:cNvPicPr preferRelativeResize="0"/>
          <p:nvPr/>
        </p:nvPicPr>
        <p:blipFill rotWithShape="1">
          <a:blip r:embed="rId3">
            <a:alphaModFix amt="22000"/>
          </a:blip>
          <a:srcRect t="5151" b="10531"/>
          <a:stretch/>
        </p:blipFill>
        <p:spPr>
          <a:xfrm>
            <a:off x="3640200" y="0"/>
            <a:ext cx="8627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fb97220af3_0_175"/>
          <p:cNvSpPr txBox="1">
            <a:spLocks noGrp="1"/>
          </p:cNvSpPr>
          <p:nvPr>
            <p:ph type="title" idx="4294967295"/>
          </p:nvPr>
        </p:nvSpPr>
        <p:spPr>
          <a:xfrm>
            <a:off x="415600" y="1761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4472C4"/>
                </a:solidFill>
              </a:rPr>
              <a:t>Contratti di fiume in Lombardia</a:t>
            </a:r>
            <a:endParaRPr sz="3500"/>
          </a:p>
        </p:txBody>
      </p:sp>
      <p:sp>
        <p:nvSpPr>
          <p:cNvPr id="225" name="Google Shape;225;gfb97220af3_0_175"/>
          <p:cNvSpPr txBox="1"/>
          <p:nvPr/>
        </p:nvSpPr>
        <p:spPr>
          <a:xfrm>
            <a:off x="1600175" y="4205275"/>
            <a:ext cx="5429400" cy="24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 sul territorio e </a:t>
            </a:r>
            <a:r>
              <a:rPr lang="it-IT" sz="2900" b="1">
                <a:latin typeface="Calibri"/>
                <a:ea typeface="Calibri"/>
                <a:cs typeface="Calibri"/>
                <a:sym typeface="Calibri"/>
              </a:rPr>
              <a:t>sottoscritti</a:t>
            </a:r>
            <a:endParaRPr sz="2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it-IT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Mincio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it-IT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Adda (sopralacuale)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it-IT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Bardello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fb97220af3_0_175"/>
          <p:cNvSpPr txBox="1"/>
          <p:nvPr/>
        </p:nvSpPr>
        <p:spPr>
          <a:xfrm>
            <a:off x="1600175" y="939675"/>
            <a:ext cx="4191000" cy="27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Promossi da RL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it-IT" sz="2300">
                <a:latin typeface="Calibri"/>
                <a:ea typeface="Calibri"/>
                <a:cs typeface="Calibri"/>
                <a:sym typeface="Calibri"/>
              </a:rPr>
              <a:t>2004 </a:t>
            </a:r>
            <a:r>
              <a:rPr lang="it-IT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Olona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it-IT" sz="2300">
                <a:latin typeface="Calibri"/>
                <a:ea typeface="Calibri"/>
                <a:cs typeface="Calibri"/>
                <a:sym typeface="Calibri"/>
              </a:rPr>
              <a:t>2006 </a:t>
            </a:r>
            <a:r>
              <a:rPr lang="it-IT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Seveso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●"/>
            </a:pPr>
            <a:r>
              <a:rPr lang="it-IT" sz="2300">
                <a:latin typeface="Calibri"/>
                <a:ea typeface="Calibri"/>
                <a:cs typeface="Calibri"/>
                <a:sym typeface="Calibri"/>
              </a:rPr>
              <a:t>2012 </a:t>
            </a:r>
            <a:r>
              <a:rPr lang="it-IT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Lambro Settentrionale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it-IT" sz="2300">
                <a:latin typeface="Calibri"/>
                <a:ea typeface="Calibri"/>
                <a:cs typeface="Calibri"/>
                <a:sym typeface="Calibri"/>
              </a:rPr>
              <a:t>2019 Lago Varese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fb97220af3_0_175"/>
          <p:cNvSpPr txBox="1"/>
          <p:nvPr/>
        </p:nvSpPr>
        <p:spPr>
          <a:xfrm>
            <a:off x="7715200" y="1357675"/>
            <a:ext cx="40611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 sul territorio e in corso di definizione</a:t>
            </a:r>
            <a:endParaRPr sz="2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Valle del Po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Mella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Mera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Olona inferiore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Toscolano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Lago Garda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Chiese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it-IT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Oglio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b97220af3_0_181"/>
          <p:cNvSpPr txBox="1">
            <a:spLocks noGrp="1"/>
          </p:cNvSpPr>
          <p:nvPr>
            <p:ph type="title" idx="4294967295"/>
          </p:nvPr>
        </p:nvSpPr>
        <p:spPr>
          <a:xfrm>
            <a:off x="415600" y="1761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4472C4"/>
                </a:solidFill>
              </a:rPr>
              <a:t>Evoluzione dell’approccio nei PSS</a:t>
            </a:r>
            <a:endParaRPr sz="3500"/>
          </a:p>
        </p:txBody>
      </p:sp>
      <p:sp>
        <p:nvSpPr>
          <p:cNvPr id="233" name="Google Shape;233;gfb97220af3_0_181"/>
          <p:cNvSpPr txBox="1"/>
          <p:nvPr/>
        </p:nvSpPr>
        <p:spPr>
          <a:xfrm>
            <a:off x="5010150" y="933450"/>
            <a:ext cx="6934200" cy="56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/>
              <a:t>Impegno volontario e </a:t>
            </a:r>
            <a:r>
              <a:rPr lang="it-IT" sz="2400" b="1"/>
              <a:t>cooperazione fra enti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/>
              <a:t>Promuovere un</a:t>
            </a:r>
            <a:r>
              <a:rPr lang="it-IT" sz="2400" b="1"/>
              <a:t> cambio di approccio 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9144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300"/>
              <a:buChar char="★"/>
            </a:pPr>
            <a:r>
              <a:rPr lang="it-IT" sz="2300">
                <a:solidFill>
                  <a:srgbClr val="666666"/>
                </a:solidFill>
              </a:rPr>
              <a:t>non trasferire il «problema» a valle</a:t>
            </a:r>
            <a:endParaRPr sz="2300">
              <a:solidFill>
                <a:srgbClr val="666666"/>
              </a:solidFill>
            </a:endParaRPr>
          </a:p>
          <a:p>
            <a:pPr marL="9144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00"/>
              <a:buChar char="★"/>
            </a:pPr>
            <a:r>
              <a:rPr lang="it-IT" sz="2300">
                <a:solidFill>
                  <a:srgbClr val="666666"/>
                </a:solidFill>
              </a:rPr>
              <a:t>rispettare il fiume e il suo spazio</a:t>
            </a:r>
            <a:endParaRPr sz="2300">
              <a:solidFill>
                <a:srgbClr val="666666"/>
              </a:solidFill>
            </a:endParaRPr>
          </a:p>
          <a:p>
            <a:pPr marL="9144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00"/>
              <a:buChar char="★"/>
            </a:pPr>
            <a:r>
              <a:rPr lang="it-IT" sz="2300">
                <a:solidFill>
                  <a:srgbClr val="666666"/>
                </a:solidFill>
              </a:rPr>
              <a:t>superare limiti amministrativi</a:t>
            </a:r>
            <a:endParaRPr sz="2300">
              <a:solidFill>
                <a:srgbClr val="666666"/>
              </a:solidFill>
            </a:endParaRPr>
          </a:p>
          <a:p>
            <a:pPr marL="9144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00"/>
              <a:buChar char="★"/>
            </a:pPr>
            <a:r>
              <a:rPr lang="it-IT" sz="2300">
                <a:solidFill>
                  <a:srgbClr val="666666"/>
                </a:solidFill>
              </a:rPr>
              <a:t>perseguire azioni multi-obiettivo e sistemiche</a:t>
            </a:r>
            <a:endParaRPr sz="2500" b="1"/>
          </a:p>
          <a:p>
            <a:pPr marL="137160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Char char="■"/>
            </a:pPr>
            <a:r>
              <a:rPr lang="it-IT" sz="1800">
                <a:solidFill>
                  <a:srgbClr val="666666"/>
                </a:solidFill>
              </a:rPr>
              <a:t>miglioramento della qualità dell'ambiente acquatico e peri-fluviale</a:t>
            </a:r>
            <a:endParaRPr sz="1800">
              <a:solidFill>
                <a:srgbClr val="666666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■"/>
            </a:pPr>
            <a:r>
              <a:rPr lang="it-IT" sz="1800">
                <a:solidFill>
                  <a:srgbClr val="666666"/>
                </a:solidFill>
              </a:rPr>
              <a:t>riduzione del rischio idraulico</a:t>
            </a:r>
            <a:endParaRPr sz="1800">
              <a:solidFill>
                <a:srgbClr val="666666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■"/>
            </a:pPr>
            <a:r>
              <a:rPr lang="it-IT" sz="1800">
                <a:solidFill>
                  <a:srgbClr val="666666"/>
                </a:solidFill>
              </a:rPr>
              <a:t>miglioramento della qualità della vita delle comunità interessate</a:t>
            </a:r>
            <a:endParaRPr sz="1800" b="1"/>
          </a:p>
        </p:txBody>
      </p:sp>
      <p:sp>
        <p:nvSpPr>
          <p:cNvPr id="234" name="Google Shape;234;gfb97220af3_0_181"/>
          <p:cNvSpPr txBox="1"/>
          <p:nvPr/>
        </p:nvSpPr>
        <p:spPr>
          <a:xfrm>
            <a:off x="587050" y="1695300"/>
            <a:ext cx="3957600" cy="3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66666"/>
                </a:solidFill>
              </a:rPr>
              <a:t>2015 	Lura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66666"/>
                </a:solidFill>
              </a:rPr>
              <a:t>2018 	Seveso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66666"/>
                </a:solidFill>
              </a:rPr>
              <a:t>2019	Lambro Settentrionale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666666"/>
                </a:solidFill>
              </a:rPr>
              <a:t>2021 	Olona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cxnSp>
        <p:nvCxnSpPr>
          <p:cNvPr id="235" name="Google Shape;235;gfb97220af3_0_181"/>
          <p:cNvCxnSpPr/>
          <p:nvPr/>
        </p:nvCxnSpPr>
        <p:spPr>
          <a:xfrm>
            <a:off x="1428750" y="1695300"/>
            <a:ext cx="19200" cy="329580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gfb97220af3_0_181"/>
          <p:cNvSpPr/>
          <p:nvPr/>
        </p:nvSpPr>
        <p:spPr>
          <a:xfrm>
            <a:off x="5372100" y="2400300"/>
            <a:ext cx="6572400" cy="2085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b97220af3_0_191"/>
          <p:cNvSpPr txBox="1">
            <a:spLocks noGrp="1"/>
          </p:cNvSpPr>
          <p:nvPr>
            <p:ph type="title" idx="4294967295"/>
          </p:nvPr>
        </p:nvSpPr>
        <p:spPr>
          <a:xfrm>
            <a:off x="415600" y="1761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4472C4"/>
                </a:solidFill>
              </a:rPr>
              <a:t>PSS Olona</a:t>
            </a:r>
            <a:endParaRPr sz="3500"/>
          </a:p>
        </p:txBody>
      </p:sp>
      <p:grpSp>
        <p:nvGrpSpPr>
          <p:cNvPr id="242" name="Google Shape;242;gfb97220af3_0_191"/>
          <p:cNvGrpSpPr/>
          <p:nvPr/>
        </p:nvGrpSpPr>
        <p:grpSpPr>
          <a:xfrm>
            <a:off x="62475" y="358406"/>
            <a:ext cx="12129522" cy="6804392"/>
            <a:chOff x="62475" y="53606"/>
            <a:chExt cx="12129522" cy="6804392"/>
          </a:xfrm>
        </p:grpSpPr>
        <p:grpSp>
          <p:nvGrpSpPr>
            <p:cNvPr id="243" name="Google Shape;243;gfb97220af3_0_191"/>
            <p:cNvGrpSpPr/>
            <p:nvPr/>
          </p:nvGrpSpPr>
          <p:grpSpPr>
            <a:xfrm>
              <a:off x="62475" y="53606"/>
              <a:ext cx="12129522" cy="6804392"/>
              <a:chOff x="62475" y="53606"/>
              <a:chExt cx="12129522" cy="6804392"/>
            </a:xfrm>
          </p:grpSpPr>
          <p:pic>
            <p:nvPicPr>
              <p:cNvPr id="244" name="Google Shape;244;gfb97220af3_0_19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475" y="53606"/>
                <a:ext cx="12129522" cy="68043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5" name="Google Shape;245;gfb97220af3_0_191"/>
              <p:cNvSpPr/>
              <p:nvPr/>
            </p:nvSpPr>
            <p:spPr>
              <a:xfrm>
                <a:off x="8724900" y="6191250"/>
                <a:ext cx="1676400" cy="324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gfb97220af3_0_191"/>
            <p:cNvSpPr/>
            <p:nvPr/>
          </p:nvSpPr>
          <p:spPr>
            <a:xfrm>
              <a:off x="9934575" y="5905500"/>
              <a:ext cx="196200" cy="190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7" name="Google Shape;247;gfb97220af3_0_191"/>
          <p:cNvCxnSpPr/>
          <p:nvPr/>
        </p:nvCxnSpPr>
        <p:spPr>
          <a:xfrm>
            <a:off x="8734425" y="1781175"/>
            <a:ext cx="857400" cy="342900"/>
          </a:xfrm>
          <a:prstGeom prst="bentConnector3">
            <a:avLst>
              <a:gd name="adj1" fmla="val 101650"/>
            </a:avLst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gfb97220af3_0_191"/>
          <p:cNvSpPr txBox="1">
            <a:spLocks noGrp="1"/>
          </p:cNvSpPr>
          <p:nvPr>
            <p:ph type="title" idx="4294967295"/>
          </p:nvPr>
        </p:nvSpPr>
        <p:spPr>
          <a:xfrm>
            <a:off x="235592" y="53592"/>
            <a:ext cx="7464900" cy="55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rgbClr val="4472C4"/>
                </a:solidFill>
              </a:rPr>
              <a:t>Il percorso verso il PSS Olona</a:t>
            </a:r>
            <a:endParaRPr sz="2400" b="1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b97220af3_0_386"/>
          <p:cNvSpPr txBox="1"/>
          <p:nvPr/>
        </p:nvSpPr>
        <p:spPr>
          <a:xfrm>
            <a:off x="764615" y="2921094"/>
            <a:ext cx="288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</a:rPr>
              <a:t>FOCUS TEMATICI PER DEFINIZIONE CRITERI DI INTERVENTO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254" name="Google Shape;254;gfb97220af3_0_386"/>
          <p:cNvSpPr txBox="1"/>
          <p:nvPr/>
        </p:nvSpPr>
        <p:spPr>
          <a:xfrm flipH="1">
            <a:off x="6222552" y="2071697"/>
            <a:ext cx="5278800" cy="31401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/>
              <a:t> QUALITA’ ACQUE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/>
              <a:t>FRUIZIONE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/>
              <a:t>DRENAGGIO URBANO SOSTENIBILE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highlight>
                  <a:schemeClr val="accent6"/>
                </a:highlight>
              </a:rPr>
              <a:t>SPAZIO AL FIUME</a:t>
            </a:r>
            <a:endParaRPr sz="2400" b="1">
              <a:highlight>
                <a:schemeClr val="accent6"/>
              </a:highlight>
            </a:endParaRPr>
          </a:p>
        </p:txBody>
      </p:sp>
      <p:pic>
        <p:nvPicPr>
          <p:cNvPr id="255" name="Google Shape;255;gfb97220af3_0_386"/>
          <p:cNvPicPr preferRelativeResize="0"/>
          <p:nvPr/>
        </p:nvPicPr>
        <p:blipFill rotWithShape="1">
          <a:blip r:embed="rId3">
            <a:alphaModFix/>
          </a:blip>
          <a:srcRect l="61646" t="42564" r="28661" b="39553"/>
          <a:stretch/>
        </p:blipFill>
        <p:spPr>
          <a:xfrm>
            <a:off x="238900" y="2384345"/>
            <a:ext cx="2018528" cy="20893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6" name="Google Shape;256;gfb97220af3_0_386"/>
          <p:cNvSpPr txBox="1"/>
          <p:nvPr/>
        </p:nvSpPr>
        <p:spPr>
          <a:xfrm>
            <a:off x="2628900" y="2890350"/>
            <a:ext cx="2171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 b="1"/>
              <a:t>FOCUS TEMATICI</a:t>
            </a:r>
            <a:endParaRPr sz="29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Tema di Office</vt:lpstr>
      <vt:lpstr>Simple Light</vt:lpstr>
      <vt:lpstr>Simple Light</vt:lpstr>
      <vt:lpstr>PROGETTO STRATEGICO DI SOTTOBACINO  OLONA-BOZZENTE-LURA-LAMBRO MERIDIONALE</vt:lpstr>
      <vt:lpstr>Obiettivi dell’incontro</vt:lpstr>
      <vt:lpstr>L’approccio di Contratti di Fiume</vt:lpstr>
      <vt:lpstr>Dal CdF al PSS</vt:lpstr>
      <vt:lpstr>PowerPoint Presentation</vt:lpstr>
      <vt:lpstr>Contratti di fiume in Lombardia</vt:lpstr>
      <vt:lpstr>Evoluzione dell’approccio nei PSS</vt:lpstr>
      <vt:lpstr>PSS Olona</vt:lpstr>
      <vt:lpstr>PowerPoint Presentation</vt:lpstr>
      <vt:lpstr>PowerPoint Presentation</vt:lpstr>
      <vt:lpstr>PSS Esempio di applicazione</vt:lpstr>
      <vt:lpstr>Esiti questionario</vt:lpstr>
      <vt:lpstr>PowerPoint Presentation</vt:lpstr>
      <vt:lpstr>Ci sono secondo voi altri elementi che sarebbe utile prendere in considerazione nello sviluppo del Progetto Strategico di Sottobacino?     5 risposte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STRATEGICO DI SOTTOBACINO  OLONA-BOZZENTE-LURA-LAMBRO MERIDIONALE</dc:title>
  <dc:creator>Kian Dario</dc:creator>
  <cp:revision>3</cp:revision>
  <dcterms:created xsi:type="dcterms:W3CDTF">2021-10-28T12:41:15Z</dcterms:created>
  <dcterms:modified xsi:type="dcterms:W3CDTF">2022-03-07T11:24:35Z</dcterms:modified>
</cp:coreProperties>
</file>