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82" r:id="rId3"/>
    <p:sldId id="278" r:id="rId4"/>
    <p:sldId id="292" r:id="rId5"/>
    <p:sldId id="271" r:id="rId6"/>
    <p:sldId id="280" r:id="rId7"/>
    <p:sldId id="306" r:id="rId8"/>
    <p:sldId id="304" r:id="rId9"/>
    <p:sldId id="308" r:id="rId10"/>
    <p:sldId id="310" r:id="rId11"/>
    <p:sldId id="309" r:id="rId12"/>
    <p:sldId id="312" r:id="rId13"/>
    <p:sldId id="314" r:id="rId14"/>
    <p:sldId id="313" r:id="rId15"/>
    <p:sldId id="315" r:id="rId16"/>
    <p:sldId id="316" r:id="rId17"/>
    <p:sldId id="317" r:id="rId18"/>
    <p:sldId id="318" r:id="rId19"/>
    <p:sldId id="311" r:id="rId20"/>
    <p:sldId id="307" r:id="rId21"/>
    <p:sldId id="277" r:id="rId22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94665" autoAdjust="0"/>
  </p:normalViewPr>
  <p:slideViewPr>
    <p:cSldViewPr>
      <p:cViewPr varScale="1">
        <p:scale>
          <a:sx n="78" d="100"/>
          <a:sy n="78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a.gelmini.ERSAF\Desktop\CdF\2015_2018\aggiornamento_PdAZioni\aggiornamenti_2019\nuovo_PdA_Seveso_daPsB2019\ALLEGATO%20-%20Quadro%20RiassuntivoSEVESO_ottobre201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a.gelmini.ERSAF\Desktop\CdF\2015_2018\aggiornamento_PdAZioni\aggiornamenti_2019\nuovo_PdA_Seveso_daPsB2019\ALLEGATO%20-%20Quadro%20RiassuntivoSEVESO_ottobre201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a.gelmini.ERSAF\Desktop\CdF\2015_2018\aggiornamento_PdAZioni\aggiornamenti_2019\nuovo_PdA_Seveso_daPsB2019\ALLEGATO%20-%20Quadro%20RiassuntivoSEVESO_ottobre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tipologia misure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9480351414406533"/>
          <c:w val="0.81134492563429572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Foglio1!$F$6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Foglio1!$E$7:$E$10</c:f>
              <c:strCache>
                <c:ptCount val="4"/>
                <c:pt idx="0">
                  <c:v>studio</c:v>
                </c:pt>
                <c:pt idx="1">
                  <c:v>progetto</c:v>
                </c:pt>
                <c:pt idx="2">
                  <c:v>opera</c:v>
                </c:pt>
                <c:pt idx="3">
                  <c:v>altro</c:v>
                </c:pt>
              </c:strCache>
            </c:strRef>
          </c:cat>
          <c:val>
            <c:numRef>
              <c:f>Foglio1!$F$7:$F$10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27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0-4EAE-AB57-1C970DB62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44960"/>
        <c:axId val="113147264"/>
      </c:barChart>
      <c:catAx>
        <c:axId val="11314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147264"/>
        <c:crosses val="autoZero"/>
        <c:auto val="1"/>
        <c:lblAlgn val="ctr"/>
        <c:lblOffset val="100"/>
        <c:noMultiLvlLbl val="0"/>
      </c:catAx>
      <c:valAx>
        <c:axId val="11314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144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Mix</a:t>
            </a:r>
            <a:r>
              <a:rPr lang="en-US" baseline="0" dirty="0"/>
              <a:t> </a:t>
            </a:r>
            <a:r>
              <a:rPr lang="en-US" baseline="0" dirty="0" err="1"/>
              <a:t>risorse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grafico!$D$1</c:f>
              <c:strCache>
                <c:ptCount val="1"/>
                <c:pt idx="0">
                  <c:v>Fondi</c:v>
                </c:pt>
              </c:strCache>
            </c:strRef>
          </c:tx>
          <c:explosion val="25"/>
          <c:cat>
            <c:strRef>
              <c:f>grafico!$C$2:$C$8</c:f>
              <c:strCache>
                <c:ptCount val="5"/>
                <c:pt idx="0">
                  <c:v>Stato</c:v>
                </c:pt>
                <c:pt idx="1">
                  <c:v>Regione Lombardia</c:v>
                </c:pt>
                <c:pt idx="2">
                  <c:v>Gestore SII</c:v>
                </c:pt>
                <c:pt idx="3">
                  <c:v>Comuni</c:v>
                </c:pt>
                <c:pt idx="4">
                  <c:v>Privati</c:v>
                </c:pt>
              </c:strCache>
            </c:strRef>
          </c:cat>
          <c:val>
            <c:numRef>
              <c:f>grafico!$D$2:$D$8</c:f>
              <c:numCache>
                <c:formatCode>_-[$€-410]\ * #,##0.00_-;\-[$€-410]\ * #,##0.00_-;_-[$€-410]\ * "-"??_-;_-@_-</c:formatCode>
                <c:ptCount val="5"/>
                <c:pt idx="0">
                  <c:v>115504000</c:v>
                </c:pt>
                <c:pt idx="1">
                  <c:v>3575347.27</c:v>
                </c:pt>
                <c:pt idx="2">
                  <c:v>838000</c:v>
                </c:pt>
                <c:pt idx="3">
                  <c:v>20350294.109999999</c:v>
                </c:pt>
                <c:pt idx="4">
                  <c:v>900535.3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9-44FB-9737-797EC4558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Mix</a:t>
            </a:r>
            <a:r>
              <a:rPr lang="it-IT" baseline="0" dirty="0"/>
              <a:t> risorse </a:t>
            </a:r>
            <a:r>
              <a:rPr lang="it-IT" dirty="0"/>
              <a:t>(esclusi</a:t>
            </a:r>
            <a:r>
              <a:rPr lang="it-IT" baseline="0" dirty="0"/>
              <a:t> fondi statali)</a:t>
            </a:r>
            <a:endParaRPr lang="it-IT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grafico!$F$2</c:f>
              <c:strCache>
                <c:ptCount val="1"/>
                <c:pt idx="0">
                  <c:v>Fondi</c:v>
                </c:pt>
              </c:strCache>
            </c:strRef>
          </c:tx>
          <c:explosion val="25"/>
          <c:cat>
            <c:strRef>
              <c:f>grafico!$E$3:$E$8</c:f>
              <c:strCache>
                <c:ptCount val="4"/>
                <c:pt idx="0">
                  <c:v>Regione Lombardia</c:v>
                </c:pt>
                <c:pt idx="1">
                  <c:v>Gestore SII</c:v>
                </c:pt>
                <c:pt idx="2">
                  <c:v>Comuni</c:v>
                </c:pt>
                <c:pt idx="3">
                  <c:v>Privati</c:v>
                </c:pt>
              </c:strCache>
            </c:strRef>
          </c:cat>
          <c:val>
            <c:numRef>
              <c:f>grafico!$F$3:$F$8</c:f>
              <c:numCache>
                <c:formatCode>General</c:formatCode>
                <c:ptCount val="4"/>
                <c:pt idx="0">
                  <c:v>3575347.27</c:v>
                </c:pt>
                <c:pt idx="1">
                  <c:v>838000</c:v>
                </c:pt>
                <c:pt idx="2">
                  <c:v>20350294.109999999</c:v>
                </c:pt>
                <c:pt idx="3">
                  <c:v>900535.3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4E-4D26-A2BA-2DC7F33A0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354-46A5-8578-BFD684395168}"/>
              </c:ext>
            </c:extLst>
          </c:dPt>
          <c:dLbls>
            <c:dLbl>
              <c:idx val="1"/>
              <c:layout>
                <c:manualLayout>
                  <c:x val="-7.2688955039853953E-2"/>
                  <c:y val="0.16374757602013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54-46A5-8578-BFD6843951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grafico!$A$23:$A$24</c:f>
              <c:strCache>
                <c:ptCount val="2"/>
                <c:pt idx="0">
                  <c:v>risorse già disponibili</c:v>
                </c:pt>
                <c:pt idx="1">
                  <c:v>risorse da reperire </c:v>
                </c:pt>
              </c:strCache>
            </c:strRef>
          </c:cat>
          <c:val>
            <c:numRef>
              <c:f>grafico!$B$23:$B$24</c:f>
              <c:numCache>
                <c:formatCode>_-[$€-410]\ * #,##0_-;\-[$€-410]\ * #,##0_-;_-[$€-410]\ * "-"??_-;_-@_-</c:formatCode>
                <c:ptCount val="2"/>
                <c:pt idx="0">
                  <c:v>141207708.05000001</c:v>
                </c:pt>
                <c:pt idx="1">
                  <c:v>17760179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54-46A5-8578-BFD684395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120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it-IT"/>
          </a:p>
        </c:txPr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96585-15F8-4FF5-9E01-5878F4D84504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133" y="4779080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A9EFF-ED07-40B5-8875-78B2257C7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41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Bilancio Preventivo 2019 2mln euro Programmazione di interventi per il miglioramento della qualità delle acque del Seveso mediante approcci e sistemi tesi alla rinaturalizzazione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40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4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4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4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4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85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2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4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4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Condizionalità 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Regione Lombardia fondi regionali per la tutela dei corpi idrici e degli ambienti connessi, incentivazione all'uso razionale ed efficiente delle risorse idriche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4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CONDIZIONALITA’ Regione Lombardia fondi regionali per la tutela dei corpi idrici e degli ambienti connessi, incentivazione all'uso razionale ed efficiente delle risorse idriche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4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Bilancio Preventivo 2019 2mln euro Programmazione di interventi per il miglioramento della qualità delle acque del Seveso mediante approcci e sistemi tesi alla rinaturalizzazione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9EFF-ED07-40B5-8875-78B2257C7E79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4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ssandra.gelmini.ERSAF\Desktop\CdF\loghi\logoBand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043608" y="2459504"/>
            <a:ext cx="6984776" cy="202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7200" b="1" baseline="30000" dirty="0">
                <a:latin typeface="Corbel" panose="020B0503020204020204" pitchFamily="34" charset="0"/>
                <a:cs typeface="Segoe UI Semilight" panose="020B0402040204020203" pitchFamily="34" charset="0"/>
              </a:rPr>
              <a:t>Comitato coordinamento</a:t>
            </a:r>
          </a:p>
          <a:p>
            <a:pPr algn="ctr">
              <a:lnSpc>
                <a:spcPct val="150000"/>
              </a:lnSpc>
            </a:pPr>
            <a:r>
              <a:rPr lang="it-IT" sz="6000" b="1" baseline="30000" dirty="0">
                <a:latin typeface="Corbel" panose="020B0503020204020204" pitchFamily="34" charset="0"/>
                <a:cs typeface="Segoe UI Semilight" panose="020B0402040204020203" pitchFamily="34" charset="0"/>
              </a:rPr>
              <a:t>Contratto di Fiume Seveso</a:t>
            </a:r>
          </a:p>
        </p:txBody>
      </p:sp>
      <p:sp>
        <p:nvSpPr>
          <p:cNvPr id="6" name="Rettangolo 5"/>
          <p:cNvSpPr/>
          <p:nvPr/>
        </p:nvSpPr>
        <p:spPr>
          <a:xfrm>
            <a:off x="5774707" y="5795972"/>
            <a:ext cx="31955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400" dirty="0">
                <a:solidFill>
                  <a:prstClr val="white">
                    <a:lumMod val="50000"/>
                  </a:prstClr>
                </a:solidFill>
                <a:latin typeface="Corbel" panose="020B0503020204020204" pitchFamily="34" charset="0"/>
              </a:rPr>
              <a:t>Milano, 08.10.2019</a:t>
            </a:r>
          </a:p>
          <a:p>
            <a:pPr algn="r"/>
            <a:r>
              <a:rPr lang="it-IT" sz="2400" dirty="0">
                <a:solidFill>
                  <a:prstClr val="white">
                    <a:lumMod val="50000"/>
                  </a:prstClr>
                </a:solidFill>
                <a:latin typeface="Corbel" panose="020B0503020204020204" pitchFamily="34" charset="0"/>
              </a:rPr>
              <a:t>Sala Convegni </a:t>
            </a:r>
            <a:r>
              <a:rPr lang="it-IT" sz="2400" dirty="0" err="1">
                <a:solidFill>
                  <a:prstClr val="white">
                    <a:lumMod val="50000"/>
                  </a:prstClr>
                </a:solidFill>
                <a:latin typeface="Corbel" panose="020B0503020204020204" pitchFamily="34" charset="0"/>
              </a:rPr>
              <a:t>Taramelli</a:t>
            </a:r>
            <a:endParaRPr lang="it-IT" sz="24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A213A462-0391-4980-90B1-3C41B709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1CE3053-911B-43B0-957C-71C99DCE1D30}"/>
              </a:ext>
            </a:extLst>
          </p:cNvPr>
          <p:cNvSpPr/>
          <p:nvPr/>
        </p:nvSpPr>
        <p:spPr>
          <a:xfrm>
            <a:off x="2051720" y="-99392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200" b="1" cap="all" dirty="0">
                <a:solidFill>
                  <a:srgbClr val="0C7E50"/>
                </a:solidFill>
                <a:latin typeface="Corbel" panose="020B0503020204020204" pitchFamily="34" charset="0"/>
              </a:rPr>
              <a:t>ESEMPIO SCHEDA</a:t>
            </a:r>
          </a:p>
          <a:p>
            <a:pPr algn="r"/>
            <a:r>
              <a:rPr lang="it-IT" sz="2800" b="1" cap="all" dirty="0">
                <a:solidFill>
                  <a:srgbClr val="0C7E50"/>
                </a:solidFill>
                <a:latin typeface="Corbel" panose="020B0503020204020204" pitchFamily="34" charset="0"/>
                <a:cs typeface="Segoe UI Semilight" panose="020B0402040204020203" pitchFamily="34" charset="0"/>
              </a:rPr>
              <a:t>T</a:t>
            </a:r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  <a:cs typeface="Segoe UI Semilight" panose="020B0402040204020203" pitchFamily="34" charset="0"/>
              </a:rPr>
              <a:t>ipologia: </a:t>
            </a:r>
            <a:r>
              <a:rPr lang="it-IT" sz="2000" b="1" cap="all" dirty="0">
                <a:solidFill>
                  <a:srgbClr val="0C7E50"/>
                </a:solidFill>
                <a:latin typeface="Corbel" panose="020B0503020204020204" pitchFamily="34" charset="0"/>
                <a:cs typeface="Segoe UI Semilight" panose="020B0402040204020203" pitchFamily="34" charset="0"/>
              </a:rPr>
              <a:t>Progetto</a:t>
            </a:r>
            <a:endParaRPr lang="it-IT" sz="3200" b="1" cap="all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8E6D1AC5-EE7D-4E8C-8587-2A4077E2A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67881"/>
            <a:ext cx="3609139" cy="50854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340768"/>
            <a:ext cx="5079361" cy="227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19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702BD979-71EF-491B-B7F6-3A68D430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BC60278-F9FC-4E16-8CFB-C5E97FE2D1A2}"/>
              </a:ext>
            </a:extLst>
          </p:cNvPr>
          <p:cNvSpPr/>
          <p:nvPr/>
        </p:nvSpPr>
        <p:spPr>
          <a:xfrm>
            <a:off x="2051720" y="-99392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200" b="1" cap="all" dirty="0">
                <a:solidFill>
                  <a:srgbClr val="0C7E50"/>
                </a:solidFill>
                <a:latin typeface="Corbel" panose="020B0503020204020204" pitchFamily="34" charset="0"/>
              </a:rPr>
              <a:t>ESEMPIO SCHEDA</a:t>
            </a:r>
          </a:p>
          <a:p>
            <a:pPr algn="r"/>
            <a:r>
              <a:rPr lang="it-IT" sz="2800" b="1" cap="all" dirty="0">
                <a:solidFill>
                  <a:srgbClr val="0C7E50"/>
                </a:solidFill>
                <a:latin typeface="Corbel" panose="020B0503020204020204" pitchFamily="34" charset="0"/>
                <a:cs typeface="Segoe UI Semilight" panose="020B0402040204020203" pitchFamily="34" charset="0"/>
              </a:rPr>
              <a:t>T</a:t>
            </a:r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  <a:cs typeface="Segoe UI Semilight" panose="020B0402040204020203" pitchFamily="34" charset="0"/>
              </a:rPr>
              <a:t>ipologia: </a:t>
            </a:r>
            <a:r>
              <a:rPr lang="it-IT" sz="2000" b="1" cap="all" dirty="0">
                <a:solidFill>
                  <a:srgbClr val="0C7E50"/>
                </a:solidFill>
                <a:latin typeface="Corbel" panose="020B0503020204020204" pitchFamily="34" charset="0"/>
                <a:cs typeface="Segoe UI Semilight" panose="020B0402040204020203" pitchFamily="34" charset="0"/>
              </a:rPr>
              <a:t>opera</a:t>
            </a:r>
            <a:endParaRPr lang="it-IT" sz="3200" b="1" cap="all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90FC9AE-4FA9-4DEE-9AF0-7DB19970A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80" y="1509590"/>
            <a:ext cx="3610800" cy="50157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5085971" cy="22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175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1496532"/>
            <a:ext cx="4680520" cy="525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3000" b="1" dirty="0">
                <a:latin typeface="Corbel" panose="020B0503020204020204" pitchFamily="34" charset="0"/>
              </a:rPr>
              <a:t>Interventi riqualificazione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(spazio al fiume, continuità ecologico- ambientale e rinaturalizzazione)</a:t>
            </a:r>
          </a:p>
          <a:p>
            <a:pPr lvl="0">
              <a:spcBef>
                <a:spcPct val="20000"/>
              </a:spcBef>
            </a:pPr>
            <a:endParaRPr lang="it-IT" sz="900" dirty="0">
              <a:latin typeface="Corbel" panose="020B0503020204020204" pitchFamily="34" charset="0"/>
            </a:endParaRPr>
          </a:p>
          <a:p>
            <a:pPr fontAlgn="base"/>
            <a:r>
              <a:rPr lang="it-IT" sz="2400" b="1" dirty="0">
                <a:solidFill>
                  <a:srgbClr val="FF0000"/>
                </a:solidFill>
              </a:rPr>
              <a:t>2.2 </a:t>
            </a:r>
            <a:r>
              <a:rPr lang="it-IT" sz="2400" dirty="0"/>
              <a:t>Soluzione dissesti lungo le rogge </a:t>
            </a:r>
            <a:r>
              <a:rPr lang="it-IT" sz="2400" dirty="0" err="1"/>
              <a:t>Fossarone</a:t>
            </a:r>
            <a:r>
              <a:rPr lang="it-IT" sz="2400" dirty="0"/>
              <a:t>, S. Antonio e il  Torrente </a:t>
            </a:r>
            <a:r>
              <a:rPr lang="it-IT" sz="2400" dirty="0" err="1"/>
              <a:t>Serenza</a:t>
            </a:r>
            <a:r>
              <a:rPr lang="it-IT" sz="2400" dirty="0"/>
              <a:t> </a:t>
            </a:r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PSR + Comuni + Parco</a:t>
            </a:r>
          </a:p>
          <a:p>
            <a:pPr fontAlgn="base"/>
            <a:endParaRPr lang="it-IT" sz="2400" b="1" dirty="0"/>
          </a:p>
          <a:p>
            <a:pPr fontAlgn="base"/>
            <a:r>
              <a:rPr lang="it-IT" sz="2400" b="1" dirty="0">
                <a:solidFill>
                  <a:srgbClr val="FF0000"/>
                </a:solidFill>
              </a:rPr>
              <a:t>3.3</a:t>
            </a:r>
            <a:r>
              <a:rPr lang="it-IT" sz="2400" dirty="0"/>
              <a:t> Lavori di </a:t>
            </a:r>
            <a:r>
              <a:rPr lang="it-IT" sz="2400" dirty="0" err="1"/>
              <a:t>regimazione</a:t>
            </a:r>
            <a:r>
              <a:rPr lang="it-IT" sz="2400" dirty="0"/>
              <a:t> idraulica, miglioramento qualità e valorizzazione ecologica della Roggia Borromeo</a:t>
            </a:r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RL fondi Seveso + Comune</a:t>
            </a:r>
          </a:p>
          <a:p>
            <a:pPr lvl="0">
              <a:spcBef>
                <a:spcPct val="20000"/>
              </a:spcBef>
            </a:pPr>
            <a:endParaRPr lang="it-IT" sz="900" b="1" dirty="0">
              <a:latin typeface="Corbel" panose="020B0503020204020204" pitchFamily="34" charset="0"/>
            </a:endParaRPr>
          </a:p>
        </p:txBody>
      </p:sp>
      <p:pic>
        <p:nvPicPr>
          <p:cNvPr id="6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56DAA1EA-B94D-4D56-8B1E-4D94BCA0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92CFB01-566C-4EF9-9E2E-C03545092EA1}"/>
              </a:ext>
            </a:extLst>
          </p:cNvPr>
          <p:cNvSpPr/>
          <p:nvPr/>
        </p:nvSpPr>
        <p:spPr>
          <a:xfrm>
            <a:off x="2051720" y="34672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Indirizzi e risorse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2" descr="C:\Users\alessandra.gelmini.ERSAF\Downloads\43459870262_91ca11f203_c.jpg"/>
          <p:cNvPicPr>
            <a:picLocks noChangeAspect="1" noChangeArrowheads="1"/>
          </p:cNvPicPr>
          <p:nvPr/>
        </p:nvPicPr>
        <p:blipFill>
          <a:blip r:embed="rId4" cstate="print"/>
          <a:srcRect t="3229" b="10222"/>
          <a:stretch>
            <a:fillRect/>
          </a:stretch>
        </p:blipFill>
        <p:spPr bwMode="auto">
          <a:xfrm>
            <a:off x="9144000" y="2996952"/>
            <a:ext cx="4104456" cy="2664296"/>
          </a:xfrm>
          <a:prstGeom prst="rect">
            <a:avLst/>
          </a:prstGeom>
          <a:noFill/>
        </p:spPr>
      </p:pic>
      <p:pic>
        <p:nvPicPr>
          <p:cNvPr id="12" name="Picture 2" descr="C:\Users\alessandra.gelmini.ERSAF\Downloads\29636399688_8c6fd629d1_c.jpg"/>
          <p:cNvPicPr>
            <a:picLocks noChangeAspect="1" noChangeArrowheads="1"/>
          </p:cNvPicPr>
          <p:nvPr/>
        </p:nvPicPr>
        <p:blipFill>
          <a:blip r:embed="rId5" cstate="print"/>
          <a:srcRect t="3509" b="14620"/>
          <a:stretch>
            <a:fillRect/>
          </a:stretch>
        </p:blipFill>
        <p:spPr bwMode="auto">
          <a:xfrm>
            <a:off x="4860032" y="4149080"/>
            <a:ext cx="4104456" cy="2520280"/>
          </a:xfrm>
          <a:prstGeom prst="rect">
            <a:avLst/>
          </a:prstGeom>
          <a:noFill/>
        </p:spPr>
      </p:pic>
      <p:pic>
        <p:nvPicPr>
          <p:cNvPr id="13" name="Picture 3" descr="C:\Users\alessandra.gelmini.ERSAF\Desktop\CdF\2015_2018\immagini_acqua_fiumi\CantieriAcqua\MontanoVillaguardia\1Seveso_Grandate.JPG"/>
          <p:cNvPicPr>
            <a:picLocks noChangeAspect="1" noChangeArrowheads="1"/>
          </p:cNvPicPr>
          <p:nvPr/>
        </p:nvPicPr>
        <p:blipFill>
          <a:blip r:embed="rId6" cstate="print"/>
          <a:srcRect t="-1170" b="23977"/>
          <a:stretch>
            <a:fillRect/>
          </a:stretch>
        </p:blipFill>
        <p:spPr bwMode="auto">
          <a:xfrm>
            <a:off x="4860032" y="1700808"/>
            <a:ext cx="410445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7504" y="1305711"/>
            <a:ext cx="45365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3000" b="1" dirty="0">
                <a:latin typeface="Corbel" panose="020B0503020204020204" pitchFamily="34" charset="0"/>
              </a:rPr>
              <a:t>Interventi difesa del suolo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(spazio al fiume, drenaggio)</a:t>
            </a:r>
          </a:p>
          <a:p>
            <a:pPr marL="342900" lvl="0" indent="-342900">
              <a:spcBef>
                <a:spcPct val="20000"/>
              </a:spcBef>
            </a:pPr>
            <a:endParaRPr lang="it-IT" sz="1600" b="1" dirty="0">
              <a:latin typeface="Corbel" panose="020B0503020204020204" pitchFamily="34" charset="0"/>
            </a:endParaRPr>
          </a:p>
          <a:p>
            <a:pPr fontAlgn="base"/>
            <a:r>
              <a:rPr lang="it-IT" sz="2400" b="1" dirty="0">
                <a:solidFill>
                  <a:srgbClr val="FF0000"/>
                </a:solidFill>
              </a:rPr>
              <a:t>1.1</a:t>
            </a:r>
            <a:r>
              <a:rPr lang="it-IT" sz="2400" dirty="0"/>
              <a:t> Progettazione di interventi di difesa del suolo - stralcio del progetto - "Alto Seveso naturale e urbano oltre il 2015“</a:t>
            </a:r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fondi statali</a:t>
            </a:r>
          </a:p>
          <a:p>
            <a:pPr fontAlgn="base"/>
            <a:endParaRPr lang="it-IT" sz="2400" b="1" dirty="0"/>
          </a:p>
          <a:p>
            <a:r>
              <a:rPr lang="it-IT" sz="2400" b="1" dirty="0">
                <a:solidFill>
                  <a:srgbClr val="FF0000"/>
                </a:solidFill>
              </a:rPr>
              <a:t>3.1</a:t>
            </a:r>
            <a:r>
              <a:rPr lang="it-IT" sz="2400" dirty="0"/>
              <a:t> Manutenzione diffusa sull'ambito Terrò </a:t>
            </a:r>
            <a:r>
              <a:rPr lang="it-IT" sz="2400" dirty="0" err="1"/>
              <a:t>Certesa</a:t>
            </a:r>
            <a:r>
              <a:rPr lang="it-IT" sz="2400" dirty="0"/>
              <a:t> a partire dagli esiti dello "Studio idraulico del sottobacino </a:t>
            </a:r>
            <a:r>
              <a:rPr lang="it-IT" sz="2400" dirty="0" err="1"/>
              <a:t>idrografico…</a:t>
            </a:r>
            <a:r>
              <a:rPr lang="it-IT" sz="2400" dirty="0"/>
              <a:t>”…</a:t>
            </a:r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fondi statali</a:t>
            </a:r>
          </a:p>
          <a:p>
            <a:pPr lvl="0">
              <a:spcBef>
                <a:spcPct val="20000"/>
              </a:spcBef>
            </a:pPr>
            <a:endParaRPr lang="it-IT" sz="900" b="1" dirty="0">
              <a:latin typeface="Corbel" panose="020B0503020204020204" pitchFamily="34" charset="0"/>
            </a:endParaRPr>
          </a:p>
        </p:txBody>
      </p:sp>
      <p:pic>
        <p:nvPicPr>
          <p:cNvPr id="6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56DAA1EA-B94D-4D56-8B1E-4D94BCA0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92CFB01-566C-4EF9-9E2E-C03545092EA1}"/>
              </a:ext>
            </a:extLst>
          </p:cNvPr>
          <p:cNvSpPr/>
          <p:nvPr/>
        </p:nvSpPr>
        <p:spPr>
          <a:xfrm>
            <a:off x="2051720" y="34672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Indirizzi e risorse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3" descr="C:\Users\alessandra.gelmini.ERSAF\Desktop\CdF\2015_2018\immagini_acqua_fiumi\CantieriAcqua\MontanoVillaguardia\2Seveso_Grandate_pressoVascaSud.JPG"/>
          <p:cNvPicPr>
            <a:picLocks noChangeAspect="1" noChangeArrowheads="1"/>
          </p:cNvPicPr>
          <p:nvPr/>
        </p:nvPicPr>
        <p:blipFill>
          <a:blip r:embed="rId4" cstate="print"/>
          <a:srcRect l="15702"/>
          <a:stretch>
            <a:fillRect/>
          </a:stretch>
        </p:blipFill>
        <p:spPr bwMode="auto">
          <a:xfrm>
            <a:off x="4644008" y="2852936"/>
            <a:ext cx="4368603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1274933"/>
            <a:ext cx="8064896" cy="565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342900"/>
            <a:r>
              <a:rPr lang="it-IT" sz="3000" b="1" dirty="0">
                <a:latin typeface="Corbel" panose="020B0503020204020204" pitchFamily="34" charset="0"/>
              </a:rPr>
              <a:t>Interventi connessione </a:t>
            </a:r>
          </a:p>
          <a:p>
            <a:pPr marL="216000" indent="-342900"/>
            <a:r>
              <a:rPr lang="it-IT" sz="3000" b="1" dirty="0">
                <a:latin typeface="Corbel" panose="020B0503020204020204" pitchFamily="34" charset="0"/>
              </a:rPr>
              <a:t>ecologica </a:t>
            </a:r>
          </a:p>
          <a:p>
            <a:pPr marL="216000" indent="-342900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(continuità ecologico-ambientale,</a:t>
            </a:r>
          </a:p>
          <a:p>
            <a:pPr marL="216000" indent="-342900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rinaturalizzazione e cura </a:t>
            </a:r>
            <a:r>
              <a:rPr lang="it-IT" sz="2000" b="1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terr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. agricolo)</a:t>
            </a:r>
          </a:p>
          <a:p>
            <a:pPr lvl="0">
              <a:spcBef>
                <a:spcPct val="20000"/>
              </a:spcBef>
            </a:pPr>
            <a:endParaRPr lang="it-IT" sz="900" dirty="0">
              <a:latin typeface="Corbel" panose="020B0503020204020204" pitchFamily="34" charset="0"/>
            </a:endParaRPr>
          </a:p>
          <a:p>
            <a:pPr fontAlgn="base"/>
            <a:r>
              <a:rPr lang="it-IT" sz="2400" b="1" dirty="0">
                <a:solidFill>
                  <a:srgbClr val="FF0000"/>
                </a:solidFill>
              </a:rPr>
              <a:t>3.6 </a:t>
            </a:r>
            <a:r>
              <a:rPr lang="it-IT" sz="2400" b="1" dirty="0"/>
              <a:t> </a:t>
            </a:r>
            <a:r>
              <a:rPr lang="it-IT" sz="2400" dirty="0"/>
              <a:t>Manutenzione straordinaria </a:t>
            </a:r>
          </a:p>
          <a:p>
            <a:pPr fontAlgn="base"/>
            <a:r>
              <a:rPr lang="it-IT" sz="2400" dirty="0"/>
              <a:t>di 14 fontanili e risorgive nella </a:t>
            </a:r>
          </a:p>
          <a:p>
            <a:pPr fontAlgn="base"/>
            <a:r>
              <a:rPr lang="it-IT" sz="2400" dirty="0"/>
              <a:t>ZSC “Fontana del Guercio”</a:t>
            </a:r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PSR + RL condizionalità</a:t>
            </a:r>
          </a:p>
          <a:p>
            <a:pPr fontAlgn="base"/>
            <a:endParaRPr lang="it-IT" sz="2400" b="1" dirty="0"/>
          </a:p>
          <a:p>
            <a:pPr fontAlgn="base"/>
            <a:r>
              <a:rPr lang="it-IT" sz="2400" b="1" dirty="0">
                <a:solidFill>
                  <a:srgbClr val="FF0000"/>
                </a:solidFill>
              </a:rPr>
              <a:t>7.2</a:t>
            </a:r>
            <a:r>
              <a:rPr lang="it-IT" sz="2400" dirty="0"/>
              <a:t> Soluzioni per il rispetto del deflusso minimo vitale del RIM e delle rogge agricole, delle sue derivazioni, anche attraverso la riattivazione di fontanili abbandonati e aree umide in comune di San Giuliano </a:t>
            </a:r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PSR + Comune</a:t>
            </a:r>
          </a:p>
          <a:p>
            <a:pPr lvl="0">
              <a:spcBef>
                <a:spcPct val="20000"/>
              </a:spcBef>
            </a:pPr>
            <a:endParaRPr lang="it-IT" sz="900" b="1" dirty="0">
              <a:latin typeface="Corbel" panose="020B0503020204020204" pitchFamily="34" charset="0"/>
            </a:endParaRPr>
          </a:p>
        </p:txBody>
      </p:sp>
      <p:pic>
        <p:nvPicPr>
          <p:cNvPr id="6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56DAA1EA-B94D-4D56-8B1E-4D94BCA0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92CFB01-566C-4EF9-9E2E-C03545092EA1}"/>
              </a:ext>
            </a:extLst>
          </p:cNvPr>
          <p:cNvSpPr/>
          <p:nvPr/>
        </p:nvSpPr>
        <p:spPr>
          <a:xfrm>
            <a:off x="2051720" y="34672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Indirizzi e risorse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124" name="Picture 4" descr="C:\Users\alessandra.gelmini.ERSAF\Downloads\29576175238_2fdc378ee2_c.jpg"/>
          <p:cNvPicPr>
            <a:picLocks noChangeAspect="1" noChangeArrowheads="1"/>
          </p:cNvPicPr>
          <p:nvPr/>
        </p:nvPicPr>
        <p:blipFill>
          <a:blip r:embed="rId4" cstate="print"/>
          <a:srcRect t="9446" b="5547"/>
          <a:stretch>
            <a:fillRect/>
          </a:stretch>
        </p:blipFill>
        <p:spPr bwMode="auto">
          <a:xfrm>
            <a:off x="4499992" y="1772816"/>
            <a:ext cx="456050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1274933"/>
            <a:ext cx="4896544" cy="602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342900"/>
            <a:r>
              <a:rPr lang="it-IT" sz="3000" b="1" dirty="0">
                <a:latin typeface="Corbel" panose="020B0503020204020204" pitchFamily="34" charset="0"/>
              </a:rPr>
              <a:t>Interventi connessione </a:t>
            </a:r>
          </a:p>
          <a:p>
            <a:pPr marL="216000" indent="-342900"/>
            <a:r>
              <a:rPr lang="it-IT" sz="3000" b="1" dirty="0">
                <a:latin typeface="Corbel" panose="020B0503020204020204" pitchFamily="34" charset="0"/>
              </a:rPr>
              <a:t>ecologica </a:t>
            </a:r>
          </a:p>
          <a:p>
            <a:pPr marL="216000" indent="-342900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(continuità </a:t>
            </a:r>
            <a:r>
              <a:rPr lang="it-IT" sz="2000" b="1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ecologico-ambientale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 </a:t>
            </a:r>
          </a:p>
          <a:p>
            <a:pPr marL="216000" indent="-342900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e rinaturalizzazione)</a:t>
            </a:r>
          </a:p>
          <a:p>
            <a:pPr lvl="0">
              <a:spcBef>
                <a:spcPct val="20000"/>
              </a:spcBef>
            </a:pPr>
            <a:endParaRPr lang="it-IT" sz="900" dirty="0">
              <a:latin typeface="Corbel" panose="020B0503020204020204" pitchFamily="34" charset="0"/>
            </a:endParaRPr>
          </a:p>
          <a:p>
            <a:pPr fontAlgn="base"/>
            <a:r>
              <a:rPr lang="it-IT" sz="2400" b="1" dirty="0">
                <a:solidFill>
                  <a:srgbClr val="FF0000"/>
                </a:solidFill>
              </a:rPr>
              <a:t>5.5</a:t>
            </a:r>
            <a:r>
              <a:rPr lang="it-IT" sz="2400" dirty="0"/>
              <a:t> Attuazione e  estensione progetto “NEXUS”| Compensazione forestale attraverso il potenziamento di infrastrutture verdi</a:t>
            </a:r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F. Cariplo + comune + privato</a:t>
            </a:r>
          </a:p>
          <a:p>
            <a:pPr fontAlgn="base"/>
            <a:endParaRPr lang="it-IT" sz="2400" b="1" dirty="0"/>
          </a:p>
          <a:p>
            <a:r>
              <a:rPr lang="it-IT" sz="2400" b="1" dirty="0">
                <a:solidFill>
                  <a:srgbClr val="FF0000"/>
                </a:solidFill>
              </a:rPr>
              <a:t>5.6 </a:t>
            </a:r>
            <a:r>
              <a:rPr lang="it-IT" sz="2400" dirty="0"/>
              <a:t>Riqualificazione di un tratto del torrente </a:t>
            </a:r>
            <a:r>
              <a:rPr lang="it-IT" sz="2400" dirty="0" err="1"/>
              <a:t>Cisnara</a:t>
            </a:r>
            <a:r>
              <a:rPr lang="it-IT" sz="2400" dirty="0"/>
              <a:t> in comune di </a:t>
            </a:r>
            <a:r>
              <a:rPr lang="it-IT" sz="2400" dirty="0" err="1"/>
              <a:t>Limbiate</a:t>
            </a:r>
            <a:endParaRPr lang="it-IT" sz="2400" dirty="0"/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RL condizionalità + Parco </a:t>
            </a:r>
          </a:p>
          <a:p>
            <a:pPr fontAlgn="base"/>
            <a:endParaRPr lang="it-IT" sz="2400" b="1" dirty="0"/>
          </a:p>
          <a:p>
            <a:pPr lvl="0">
              <a:spcBef>
                <a:spcPct val="20000"/>
              </a:spcBef>
            </a:pPr>
            <a:endParaRPr lang="it-IT" sz="900" b="1" dirty="0">
              <a:latin typeface="Corbel" panose="020B0503020204020204" pitchFamily="34" charset="0"/>
            </a:endParaRPr>
          </a:p>
        </p:txBody>
      </p:sp>
      <p:pic>
        <p:nvPicPr>
          <p:cNvPr id="6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56DAA1EA-B94D-4D56-8B1E-4D94BCA0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92CFB01-566C-4EF9-9E2E-C03545092EA1}"/>
              </a:ext>
            </a:extLst>
          </p:cNvPr>
          <p:cNvSpPr/>
          <p:nvPr/>
        </p:nvSpPr>
        <p:spPr>
          <a:xfrm>
            <a:off x="2051720" y="34672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Indirizzi e risorse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100" name="Picture 4" descr="C:\Users\alessandra.gelmini.ERSAF\Downloads\29636390188_12c5aae423_c.jpg"/>
          <p:cNvPicPr>
            <a:picLocks noChangeAspect="1" noChangeArrowheads="1"/>
          </p:cNvPicPr>
          <p:nvPr/>
        </p:nvPicPr>
        <p:blipFill>
          <a:blip r:embed="rId4" cstate="print"/>
          <a:srcRect t="2339" b="13492"/>
          <a:stretch>
            <a:fillRect/>
          </a:stretch>
        </p:blipFill>
        <p:spPr bwMode="auto">
          <a:xfrm>
            <a:off x="4932040" y="1531526"/>
            <a:ext cx="4032448" cy="2545546"/>
          </a:xfrm>
          <a:prstGeom prst="rect">
            <a:avLst/>
          </a:prstGeom>
          <a:noFill/>
        </p:spPr>
      </p:pic>
      <p:pic>
        <p:nvPicPr>
          <p:cNvPr id="4101" name="Picture 5" descr="C:\Users\alessandra.gelmini.ERSAF\Downloads\43152721181_75fb7f7246_c.jpg"/>
          <p:cNvPicPr>
            <a:picLocks noChangeAspect="1" noChangeArrowheads="1"/>
          </p:cNvPicPr>
          <p:nvPr/>
        </p:nvPicPr>
        <p:blipFill>
          <a:blip r:embed="rId5" cstate="print"/>
          <a:srcRect t="7861" r="952" b="11957"/>
          <a:stretch>
            <a:fillRect/>
          </a:stretch>
        </p:blipFill>
        <p:spPr bwMode="auto">
          <a:xfrm>
            <a:off x="4932040" y="4221088"/>
            <a:ext cx="403244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1274933"/>
            <a:ext cx="4968552" cy="599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342900"/>
            <a:r>
              <a:rPr lang="it-IT" sz="3000" b="1" dirty="0">
                <a:latin typeface="Corbel" panose="020B0503020204020204" pitchFamily="34" charset="0"/>
              </a:rPr>
              <a:t>Interventi qualità delle acque</a:t>
            </a:r>
          </a:p>
          <a:p>
            <a:pPr marL="216000" indent="-342900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(rinaturalizzazione e qualità)</a:t>
            </a:r>
          </a:p>
          <a:p>
            <a:pPr lvl="0">
              <a:spcBef>
                <a:spcPct val="20000"/>
              </a:spcBef>
            </a:pPr>
            <a:endParaRPr lang="it-IT" sz="900" dirty="0">
              <a:latin typeface="Corbel" panose="020B0503020204020204" pitchFamily="34" charset="0"/>
            </a:endParaRPr>
          </a:p>
          <a:p>
            <a:pPr fontAlgn="base"/>
            <a:r>
              <a:rPr lang="it-IT" sz="2400" b="1" dirty="0">
                <a:solidFill>
                  <a:srgbClr val="FF0000"/>
                </a:solidFill>
              </a:rPr>
              <a:t>B.</a:t>
            </a:r>
            <a:r>
              <a:rPr lang="it-IT" sz="2400" dirty="0"/>
              <a:t> Strumentazione di sfioratori con </a:t>
            </a:r>
            <a:r>
              <a:rPr lang="it-IT" sz="2400" dirty="0" err="1"/>
              <a:t>sensoristica</a:t>
            </a:r>
            <a:r>
              <a:rPr lang="it-IT" sz="2400" dirty="0"/>
              <a:t> … per misure di portata </a:t>
            </a:r>
          </a:p>
          <a:p>
            <a:pPr fontAlgn="base"/>
            <a:r>
              <a:rPr lang="it-IT" sz="2400" dirty="0"/>
              <a:t>in tempo reale e allarmi di attivazione</a:t>
            </a:r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</a:t>
            </a:r>
            <a:r>
              <a:rPr lang="it-IT" sz="2400" b="1" dirty="0" err="1"/>
              <a:t>BrianzAcque</a:t>
            </a:r>
            <a:r>
              <a:rPr lang="it-IT" sz="2400" b="1" dirty="0"/>
              <a:t> srl</a:t>
            </a:r>
          </a:p>
          <a:p>
            <a:pPr fontAlgn="base"/>
            <a:endParaRPr lang="it-IT" sz="2400" b="1" dirty="0"/>
          </a:p>
          <a:p>
            <a:r>
              <a:rPr lang="it-IT" sz="2400" b="1" dirty="0">
                <a:solidFill>
                  <a:srgbClr val="FF0000"/>
                </a:solidFill>
              </a:rPr>
              <a:t>1.2</a:t>
            </a:r>
            <a:r>
              <a:rPr lang="it-IT" sz="2400" dirty="0"/>
              <a:t> Progettazione di  un sistema </a:t>
            </a:r>
          </a:p>
          <a:p>
            <a:r>
              <a:rPr lang="it-IT" sz="2400" dirty="0"/>
              <a:t>di trattamento naturale delle </a:t>
            </a:r>
          </a:p>
          <a:p>
            <a:r>
              <a:rPr lang="it-IT" sz="2400" dirty="0"/>
              <a:t>acque di uno scolmatore di piena </a:t>
            </a:r>
          </a:p>
          <a:p>
            <a:r>
              <a:rPr lang="it-IT" sz="2400" dirty="0"/>
              <a:t>in comune di </a:t>
            </a:r>
            <a:r>
              <a:rPr lang="it-IT" sz="2400" dirty="0" err="1"/>
              <a:t>Villaguardia</a:t>
            </a:r>
            <a:r>
              <a:rPr lang="it-IT" sz="2400" dirty="0"/>
              <a:t> - stralcio </a:t>
            </a:r>
          </a:p>
          <a:p>
            <a:r>
              <a:rPr lang="it-IT" sz="2400" dirty="0"/>
              <a:t>"Alto Seveso naturale e urbano </a:t>
            </a:r>
          </a:p>
          <a:p>
            <a:r>
              <a:rPr lang="it-IT" sz="2400" dirty="0"/>
              <a:t>oltre il 2015“</a:t>
            </a:r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RL fondi Seveso</a:t>
            </a:r>
          </a:p>
          <a:p>
            <a:pPr fontAlgn="base"/>
            <a:endParaRPr lang="it-IT" sz="2400" b="1" dirty="0"/>
          </a:p>
          <a:p>
            <a:pPr lvl="0">
              <a:spcBef>
                <a:spcPct val="20000"/>
              </a:spcBef>
            </a:pPr>
            <a:endParaRPr lang="it-IT" sz="900" b="1" dirty="0">
              <a:latin typeface="Corbel" panose="020B0503020204020204" pitchFamily="34" charset="0"/>
            </a:endParaRPr>
          </a:p>
        </p:txBody>
      </p:sp>
      <p:pic>
        <p:nvPicPr>
          <p:cNvPr id="6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56DAA1EA-B94D-4D56-8B1E-4D94BCA0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92CFB01-566C-4EF9-9E2E-C03545092EA1}"/>
              </a:ext>
            </a:extLst>
          </p:cNvPr>
          <p:cNvSpPr/>
          <p:nvPr/>
        </p:nvSpPr>
        <p:spPr>
          <a:xfrm>
            <a:off x="2051720" y="34672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Indirizzi e risorse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170" name="Picture 2" descr="C:\Users\alessandra.gelmini.ERSAF\Downloads\43731479680_bd1764a8af_c.jpg"/>
          <p:cNvPicPr>
            <a:picLocks noChangeAspect="1" noChangeArrowheads="1"/>
          </p:cNvPicPr>
          <p:nvPr/>
        </p:nvPicPr>
        <p:blipFill>
          <a:blip r:embed="rId4" cstate="print"/>
          <a:srcRect l="18900"/>
          <a:stretch>
            <a:fillRect/>
          </a:stretch>
        </p:blipFill>
        <p:spPr bwMode="auto">
          <a:xfrm>
            <a:off x="4572000" y="3658550"/>
            <a:ext cx="4444753" cy="3082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1274933"/>
            <a:ext cx="4968552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342900"/>
            <a:r>
              <a:rPr lang="it-IT" sz="3000" b="1" dirty="0">
                <a:latin typeface="Corbel" panose="020B0503020204020204" pitchFamily="34" charset="0"/>
              </a:rPr>
              <a:t>Interventi AQST </a:t>
            </a:r>
            <a:r>
              <a:rPr lang="it-IT" sz="3000" b="1" dirty="0" err="1">
                <a:latin typeface="Corbel" panose="020B0503020204020204" pitchFamily="34" charset="0"/>
              </a:rPr>
              <a:t>Mi.Me.Ru</a:t>
            </a:r>
            <a:endParaRPr lang="it-IT" sz="3000" b="1" dirty="0">
              <a:latin typeface="Corbel" panose="020B0503020204020204" pitchFamily="34" charset="0"/>
            </a:endParaRPr>
          </a:p>
          <a:p>
            <a:pPr marL="216000" indent="-342900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(tutti gli indirizzi)</a:t>
            </a:r>
          </a:p>
          <a:p>
            <a:pPr fontAlgn="base"/>
            <a:endParaRPr lang="it-IT" sz="2400" b="1" dirty="0"/>
          </a:p>
          <a:p>
            <a:pPr fontAlgn="base"/>
            <a:r>
              <a:rPr lang="it-IT" sz="2400" b="1" dirty="0">
                <a:solidFill>
                  <a:srgbClr val="FF0000"/>
                </a:solidFill>
              </a:rPr>
              <a:t>7.4</a:t>
            </a:r>
            <a:r>
              <a:rPr lang="it-IT" sz="2400" dirty="0"/>
              <a:t> Interventi di difesa idraulica nel borgo di </a:t>
            </a:r>
            <a:r>
              <a:rPr lang="it-IT" sz="2400" dirty="0" err="1"/>
              <a:t>Chiaravalle-Vettabbia</a:t>
            </a:r>
            <a:r>
              <a:rPr lang="it-IT" sz="2400" dirty="0"/>
              <a:t> bassa (ripristino della funzionalità idraulica dell'alveo, aree di esondazione controllata, ripristino e potenziamento funzionale delle paratoie </a:t>
            </a:r>
            <a:r>
              <a:rPr lang="it-IT" sz="2400" dirty="0" err="1"/>
              <a:t>Vettabbia</a:t>
            </a:r>
            <a:r>
              <a:rPr lang="it-IT" sz="2400" dirty="0"/>
              <a:t> bassa)</a:t>
            </a:r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fondi FSC + comune di Milano</a:t>
            </a:r>
          </a:p>
          <a:p>
            <a:pPr fontAlgn="base"/>
            <a:endParaRPr lang="it-IT" sz="2400" b="1" dirty="0"/>
          </a:p>
          <a:p>
            <a:pPr lvl="0">
              <a:spcBef>
                <a:spcPct val="20000"/>
              </a:spcBef>
            </a:pPr>
            <a:endParaRPr lang="it-IT" sz="900" b="1" dirty="0">
              <a:latin typeface="Corbel" panose="020B0503020204020204" pitchFamily="34" charset="0"/>
            </a:endParaRPr>
          </a:p>
        </p:txBody>
      </p:sp>
      <p:pic>
        <p:nvPicPr>
          <p:cNvPr id="6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56DAA1EA-B94D-4D56-8B1E-4D94BCA0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92CFB01-566C-4EF9-9E2E-C03545092EA1}"/>
              </a:ext>
            </a:extLst>
          </p:cNvPr>
          <p:cNvSpPr/>
          <p:nvPr/>
        </p:nvSpPr>
        <p:spPr>
          <a:xfrm>
            <a:off x="2051720" y="34672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Indirizzi e risorse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194" name="Picture 2" descr="C:\Users\alessandra.gelmini.ERSAF\Downloads\IMG_20180320_152446.jpg"/>
          <p:cNvPicPr>
            <a:picLocks noChangeAspect="1" noChangeArrowheads="1"/>
          </p:cNvPicPr>
          <p:nvPr/>
        </p:nvPicPr>
        <p:blipFill>
          <a:blip r:embed="rId4" cstate="print"/>
          <a:srcRect t="12326" r="45034"/>
          <a:stretch>
            <a:fillRect/>
          </a:stretch>
        </p:blipFill>
        <p:spPr bwMode="auto">
          <a:xfrm>
            <a:off x="5148064" y="2060848"/>
            <a:ext cx="3785194" cy="339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7504" y="1274933"/>
            <a:ext cx="5112568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342900"/>
            <a:r>
              <a:rPr lang="it-IT" sz="3000" b="1" dirty="0">
                <a:latin typeface="Corbel" panose="020B0503020204020204" pitchFamily="34" charset="0"/>
              </a:rPr>
              <a:t>Studi sui servizi </a:t>
            </a:r>
            <a:r>
              <a:rPr lang="it-IT" sz="3000" b="1" dirty="0" err="1">
                <a:latin typeface="Corbel" panose="020B0503020204020204" pitchFamily="34" charset="0"/>
              </a:rPr>
              <a:t>ecosistemici</a:t>
            </a:r>
            <a:endParaRPr lang="it-IT" sz="3000" b="1" dirty="0">
              <a:latin typeface="Corbel" panose="020B0503020204020204" pitchFamily="34" charset="0"/>
            </a:endParaRPr>
          </a:p>
          <a:p>
            <a:pPr marL="216000" indent="-342900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(tutti gli indirizzi)</a:t>
            </a:r>
          </a:p>
          <a:p>
            <a:pPr fontAlgn="base"/>
            <a:endParaRPr lang="it-IT" sz="2400" b="1" dirty="0"/>
          </a:p>
          <a:p>
            <a:pPr fontAlgn="base"/>
            <a:r>
              <a:rPr lang="it-IT" sz="2400" b="1" dirty="0">
                <a:solidFill>
                  <a:srgbClr val="FF0000"/>
                </a:solidFill>
              </a:rPr>
              <a:t>D.</a:t>
            </a:r>
            <a:r>
              <a:rPr lang="it-IT" sz="2400" dirty="0"/>
              <a:t> Progetto Capitale Naturale </a:t>
            </a:r>
          </a:p>
          <a:p>
            <a:pPr fontAlgn="base"/>
            <a:r>
              <a:rPr lang="it-IT" sz="2400" dirty="0"/>
              <a:t>"Dal </a:t>
            </a:r>
            <a:r>
              <a:rPr lang="it-IT" sz="2400" dirty="0" err="1"/>
              <a:t>Lura</a:t>
            </a:r>
            <a:r>
              <a:rPr lang="it-IT" sz="2400" dirty="0"/>
              <a:t> alle </a:t>
            </a:r>
            <a:r>
              <a:rPr lang="it-IT" sz="2400" dirty="0" err="1"/>
              <a:t>Groane</a:t>
            </a:r>
            <a:r>
              <a:rPr lang="it-IT" sz="2400" dirty="0"/>
              <a:t> e alle Brughiere, dal Seveso al Parco Nord: </a:t>
            </a:r>
          </a:p>
          <a:p>
            <a:pPr fontAlgn="base"/>
            <a:r>
              <a:rPr lang="it-IT" sz="2400" dirty="0"/>
              <a:t>Fiumi e parchi in rete per erogare servizi </a:t>
            </a:r>
            <a:r>
              <a:rPr lang="it-IT" sz="2400" dirty="0" err="1"/>
              <a:t>ecosistemici</a:t>
            </a:r>
            <a:r>
              <a:rPr lang="it-IT" sz="2400" dirty="0"/>
              <a:t> alla città diffusa"</a:t>
            </a:r>
          </a:p>
          <a:p>
            <a:pPr fontAlgn="base"/>
            <a:r>
              <a:rPr lang="it-IT" sz="2400" b="1" dirty="0" err="1"/>
              <a:t>€€€</a:t>
            </a:r>
            <a:r>
              <a:rPr lang="it-IT" sz="2400" b="1" dirty="0"/>
              <a:t> F. Cariplo + Parchi + FLA + Università Centri Ricerca + Agenzie + Associazioni …</a:t>
            </a:r>
          </a:p>
          <a:p>
            <a:pPr fontAlgn="base"/>
            <a:endParaRPr lang="it-IT" sz="2400" b="1" dirty="0"/>
          </a:p>
          <a:p>
            <a:pPr lvl="0">
              <a:spcBef>
                <a:spcPct val="20000"/>
              </a:spcBef>
            </a:pPr>
            <a:endParaRPr lang="it-IT" sz="900" b="1" dirty="0">
              <a:latin typeface="Corbel" panose="020B0503020204020204" pitchFamily="34" charset="0"/>
            </a:endParaRPr>
          </a:p>
        </p:txBody>
      </p:sp>
      <p:pic>
        <p:nvPicPr>
          <p:cNvPr id="6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56DAA1EA-B94D-4D56-8B1E-4D94BCA0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92CFB01-566C-4EF9-9E2E-C03545092EA1}"/>
              </a:ext>
            </a:extLst>
          </p:cNvPr>
          <p:cNvSpPr/>
          <p:nvPr/>
        </p:nvSpPr>
        <p:spPr>
          <a:xfrm>
            <a:off x="2051720" y="34672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Indirizzi e risorse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218" name="Picture 2" descr="C:\Users\alessandra.gelmini.ERSAF\Desktop\CdF\2015_2018\immagini_acqua_fiumi\TorrenteSevesoBIS_FRaimon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20888"/>
            <a:ext cx="4091598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56DAA1EA-B94D-4D56-8B1E-4D94BCA0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92CFB01-566C-4EF9-9E2E-C03545092EA1}"/>
              </a:ext>
            </a:extLst>
          </p:cNvPr>
          <p:cNvSpPr/>
          <p:nvPr/>
        </p:nvSpPr>
        <p:spPr>
          <a:xfrm>
            <a:off x="2051720" y="34672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Risorse messe in campo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Grafico 7"/>
          <p:cNvGraphicFramePr/>
          <p:nvPr/>
        </p:nvGraphicFramePr>
        <p:xfrm>
          <a:off x="323528" y="1484784"/>
          <a:ext cx="4104456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4644008" y="1484784"/>
          <a:ext cx="4104456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4427984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afico 15"/>
          <p:cNvGraphicFramePr/>
          <p:nvPr/>
        </p:nvGraphicFramePr>
        <p:xfrm>
          <a:off x="539552" y="4437112"/>
          <a:ext cx="3672408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C58B2-A433-40CB-B789-ABD073CF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700808"/>
            <a:ext cx="6408712" cy="5005462"/>
          </a:xfrm>
        </p:spPr>
        <p:txBody>
          <a:bodyPr>
            <a:noAutofit/>
          </a:bodyPr>
          <a:lstStyle/>
          <a:p>
            <a:r>
              <a:rPr lang="it-IT" dirty="0">
                <a:latin typeface="Corbel" panose="020B0503020204020204" pitchFamily="34" charset="0"/>
              </a:rPr>
              <a:t>Nuovo Programma d’Azione 2019</a:t>
            </a:r>
          </a:p>
          <a:p>
            <a:pPr marL="0" indent="0">
              <a:buNone/>
            </a:pPr>
            <a:endParaRPr lang="it-IT" sz="2400" dirty="0">
              <a:latin typeface="Corbel" panose="020B0503020204020204" pitchFamily="34" charset="0"/>
            </a:endParaRPr>
          </a:p>
          <a:p>
            <a:r>
              <a:rPr lang="it-IT" dirty="0">
                <a:latin typeface="Corbel" panose="020B0503020204020204" pitchFamily="34" charset="0"/>
              </a:rPr>
              <a:t>Fiumi e parchi in rete per erogare servizi ecosistemici alla città diffusa</a:t>
            </a:r>
          </a:p>
          <a:p>
            <a:pPr marL="0" indent="0">
              <a:buNone/>
            </a:pPr>
            <a:endParaRPr lang="it-IT" sz="2400" dirty="0">
              <a:latin typeface="Corbel" panose="020B0503020204020204" pitchFamily="34" charset="0"/>
            </a:endParaRPr>
          </a:p>
          <a:p>
            <a:r>
              <a:rPr lang="it-IT" dirty="0">
                <a:latin typeface="Corbel" panose="020B0503020204020204" pitchFamily="34" charset="0"/>
              </a:rPr>
              <a:t>L'esperienza degli studenti del Corso Strategie per le sfide ambientali</a:t>
            </a:r>
          </a:p>
        </p:txBody>
      </p:sp>
      <p:pic>
        <p:nvPicPr>
          <p:cNvPr id="7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ED79F9A7-9B10-4E31-BA71-80E482180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ACE97AD-18B6-4142-BA70-1F039D55A317}"/>
              </a:ext>
            </a:extLst>
          </p:cNvPr>
          <p:cNvSpPr/>
          <p:nvPr/>
        </p:nvSpPr>
        <p:spPr>
          <a:xfrm>
            <a:off x="2843808" y="26064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C7E50"/>
                </a:solidFill>
                <a:latin typeface="Corbel" panose="020B0503020204020204" pitchFamily="34" charset="0"/>
              </a:rPr>
              <a:t>ORDINE DEL GIORNO</a:t>
            </a:r>
            <a:endParaRPr lang="it-IT" sz="36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3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it-IT" sz="2400" i="1" dirty="0">
              <a:solidFill>
                <a:schemeClr val="bg1">
                  <a:lumMod val="65000"/>
                </a:schemeClr>
              </a:solidFill>
              <a:latin typeface="Corbel" panose="020B050302020402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b="1" i="1" dirty="0">
                <a:latin typeface="Corbel" panose="020B0503020204020204" pitchFamily="34" charset="0"/>
              </a:rPr>
              <a:t>Ottobre 2019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400" b="1" i="1" dirty="0">
                <a:latin typeface="Corbel" panose="020B0503020204020204" pitchFamily="34" charset="0"/>
              </a:rPr>
              <a:t>     </a:t>
            </a:r>
            <a:r>
              <a:rPr lang="it-IT" sz="2400" i="1" dirty="0">
                <a:latin typeface="Corbel" panose="020B0503020204020204" pitchFamily="34" charset="0"/>
              </a:rPr>
              <a:t>C</a:t>
            </a:r>
            <a:r>
              <a:rPr lang="it-IT" sz="2400" dirty="0">
                <a:latin typeface="Corbel" panose="020B0503020204020204" pitchFamily="34" charset="0"/>
              </a:rPr>
              <a:t>ondivisione in Comitato di Coordinamento </a:t>
            </a:r>
          </a:p>
          <a:p>
            <a:pPr>
              <a:spcBef>
                <a:spcPts val="600"/>
              </a:spcBef>
            </a:pPr>
            <a:endParaRPr lang="it-IT" sz="2400" i="1" dirty="0">
              <a:latin typeface="Corbel" panose="020B050302020402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b="1" i="1" dirty="0">
                <a:latin typeface="Corbel" panose="020B0503020204020204" pitchFamily="34" charset="0"/>
              </a:rPr>
              <a:t>Novembre 2019 </a:t>
            </a:r>
            <a:endParaRPr lang="it-IT" sz="2400" b="1" i="1" dirty="0"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2400" b="1" i="1" dirty="0">
                <a:latin typeface="Corbel" panose="020B0503020204020204" pitchFamily="34" charset="0"/>
              </a:rPr>
              <a:t>      </a:t>
            </a:r>
            <a:r>
              <a:rPr lang="it-IT" sz="2400" dirty="0">
                <a:latin typeface="Corbel" panose="020B0503020204020204" pitchFamily="34" charset="0"/>
              </a:rPr>
              <a:t>Definizione</a:t>
            </a:r>
            <a:r>
              <a:rPr lang="it-IT" sz="2400" i="1" dirty="0">
                <a:latin typeface="Corbel" panose="020B0503020204020204" pitchFamily="34" charset="0"/>
              </a:rPr>
              <a:t> </a:t>
            </a:r>
            <a:r>
              <a:rPr lang="it-IT" sz="2400" dirty="0">
                <a:latin typeface="Corbel" panose="020B0503020204020204" pitchFamily="34" charset="0"/>
              </a:rPr>
              <a:t>Quadro Economico di Sintesi</a:t>
            </a:r>
          </a:p>
          <a:p>
            <a:pPr>
              <a:spcBef>
                <a:spcPts val="600"/>
              </a:spcBef>
            </a:pPr>
            <a:endParaRPr lang="it-IT" sz="2400" dirty="0">
              <a:latin typeface="Corbel" panose="020B050302020402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b="1" i="1" dirty="0">
                <a:latin typeface="Corbel" panose="020B0503020204020204" pitchFamily="34" charset="0"/>
              </a:rPr>
              <a:t>Dicembre</a:t>
            </a:r>
            <a:r>
              <a:rPr lang="it-IT" b="1" dirty="0">
                <a:latin typeface="Corbel" panose="020B0503020204020204" pitchFamily="34" charset="0"/>
              </a:rPr>
              <a:t> 2019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400" b="1" dirty="0">
                <a:latin typeface="Corbel" panose="020B0503020204020204" pitchFamily="34" charset="0"/>
              </a:rPr>
              <a:t>     </a:t>
            </a:r>
            <a:r>
              <a:rPr lang="it-IT" sz="2400" dirty="0">
                <a:latin typeface="Corbel" panose="020B0503020204020204" pitchFamily="34" charset="0"/>
              </a:rPr>
              <a:t>Presa d’atto/approvazione con DGR</a:t>
            </a:r>
            <a:endParaRPr lang="it-IT" sz="24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626A2559-026F-4E75-BD32-A149302E1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9EF1DAD-1D82-432D-8328-DA97D1546E7A}"/>
              </a:ext>
            </a:extLst>
          </p:cNvPr>
          <p:cNvSpPr/>
          <p:nvPr/>
        </p:nvSpPr>
        <p:spPr>
          <a:xfrm>
            <a:off x="2051720" y="34672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PROSSIMI PASSI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23528" y="4941168"/>
            <a:ext cx="330282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Team Tecnico </a:t>
            </a:r>
            <a:r>
              <a:rPr lang="it-IT" sz="2800" b="1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CdF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it-IT" sz="2400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cdf@ersaf.lombardia.it </a:t>
            </a:r>
          </a:p>
          <a:p>
            <a:pPr eaLnBrk="0" hangingPunct="0">
              <a:spcBef>
                <a:spcPct val="20000"/>
              </a:spcBef>
            </a:pPr>
            <a:r>
              <a:rPr lang="it-IT" sz="2400" dirty="0"/>
              <a:t>02 67404217</a:t>
            </a:r>
          </a:p>
        </p:txBody>
      </p:sp>
      <p:pic>
        <p:nvPicPr>
          <p:cNvPr id="10" name="Picture 2" descr="C:\Users\alessandra.gelmini.ERSAF\Desktop\CdF\loghi\logoBand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3198" y="0"/>
            <a:ext cx="7251130" cy="1189038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323528" y="39330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C7E50"/>
                </a:solidFill>
                <a:latin typeface="Corbel" panose="020B0503020204020204" pitchFamily="34" charset="0"/>
              </a:rPr>
              <a:t>Grazie per l’attenzione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68620"/>
            <a:ext cx="3536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1412776"/>
            <a:ext cx="4019440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8056C030-7923-4ECD-8ACA-C9DAB527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8AA2920-2CD5-4D1A-93B2-1C0AAC885243}"/>
              </a:ext>
            </a:extLst>
          </p:cNvPr>
          <p:cNvSpPr/>
          <p:nvPr/>
        </p:nvSpPr>
        <p:spPr>
          <a:xfrm>
            <a:off x="2915816" y="23878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cap="all" dirty="0">
                <a:solidFill>
                  <a:srgbClr val="0C7E50"/>
                </a:solidFill>
                <a:latin typeface="Corbel" panose="020B0503020204020204" pitchFamily="34" charset="0"/>
              </a:rPr>
              <a:t>Progetto Strategico di Sottobacino Seveso</a:t>
            </a:r>
            <a:endParaRPr lang="it-IT" sz="2800" b="1" cap="all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666"/>
          <a:stretch/>
        </p:blipFill>
        <p:spPr bwMode="auto">
          <a:xfrm>
            <a:off x="107503" y="1628800"/>
            <a:ext cx="4388541" cy="442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2607" t="959" r="1522"/>
          <a:stretch/>
        </p:blipFill>
        <p:spPr bwMode="auto">
          <a:xfrm>
            <a:off x="4572000" y="1597571"/>
            <a:ext cx="4536504" cy="397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3655" t="6200" r="2976" b="-4323"/>
          <a:stretch/>
        </p:blipFill>
        <p:spPr bwMode="auto">
          <a:xfrm>
            <a:off x="4496333" y="5891508"/>
            <a:ext cx="4612460" cy="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A7D2EAB1-3FF3-4237-808A-25F3E918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33A1B56-F958-435E-9224-C58A6FE7CFB6}"/>
              </a:ext>
            </a:extLst>
          </p:cNvPr>
          <p:cNvSpPr/>
          <p:nvPr/>
        </p:nvSpPr>
        <p:spPr>
          <a:xfrm>
            <a:off x="2051720" y="346729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C7E50"/>
                </a:solidFill>
                <a:latin typeface="Corbel" panose="020B0503020204020204" pitchFamily="34" charset="0"/>
              </a:rPr>
              <a:t>MISURE GENERALI E LOCALI</a:t>
            </a:r>
            <a:endParaRPr lang="it-IT" sz="32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526E15-AFBD-4A27-B1A7-BF4F6707A663}"/>
              </a:ext>
            </a:extLst>
          </p:cNvPr>
          <p:cNvSpPr txBox="1"/>
          <p:nvPr/>
        </p:nvSpPr>
        <p:spPr>
          <a:xfrm>
            <a:off x="4475828" y="560347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orbel" panose="020B0503020204020204" pitchFamily="34" charset="0"/>
              </a:rPr>
              <a:t>Temi</a:t>
            </a:r>
          </a:p>
        </p:txBody>
      </p:sp>
    </p:spTree>
    <p:extLst>
      <p:ext uri="{BB962C8B-B14F-4D97-AF65-F5344CB8AC3E}">
        <p14:creationId xmlns:p14="http://schemas.microsoft.com/office/powerpoint/2010/main" val="61054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b="46110"/>
          <a:stretch>
            <a:fillRect/>
          </a:stretch>
        </p:blipFill>
        <p:spPr bwMode="auto">
          <a:xfrm>
            <a:off x="181212" y="1579286"/>
            <a:ext cx="5031879" cy="230425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t="53890"/>
          <a:stretch>
            <a:fillRect/>
          </a:stretch>
        </p:blipFill>
        <p:spPr bwMode="auto">
          <a:xfrm>
            <a:off x="179512" y="4315048"/>
            <a:ext cx="5089685" cy="199427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077" name="Picture 5" descr="C:\Users\alessandra.gelmini.ERSAF\Downloads\41342290220_4b6fc5e431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89360"/>
            <a:ext cx="3539970" cy="4719960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325228" y="3091454"/>
            <a:ext cx="475252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462C1AA6-E3B7-4D50-A62D-8E0808709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AA2C8A02-96C9-4D26-B5B9-8285FF426E15}"/>
              </a:ext>
            </a:extLst>
          </p:cNvPr>
          <p:cNvSpPr/>
          <p:nvPr/>
        </p:nvSpPr>
        <p:spPr>
          <a:xfrm>
            <a:off x="2915816" y="23878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cap="all" dirty="0">
                <a:solidFill>
                  <a:srgbClr val="0C7E50"/>
                </a:solidFill>
                <a:latin typeface="Corbel" panose="020B0503020204020204" pitchFamily="34" charset="0"/>
              </a:rPr>
              <a:t>SELEZIONE E DETTAGLIO</a:t>
            </a:r>
          </a:p>
          <a:p>
            <a:pPr algn="r"/>
            <a:r>
              <a:rPr lang="it-IT" sz="2800" b="1" cap="all" dirty="0">
                <a:solidFill>
                  <a:srgbClr val="0C7E50"/>
                </a:solidFill>
                <a:latin typeface="Corbel" panose="020B0503020204020204" pitchFamily="34" charset="0"/>
                <a:cs typeface="Segoe UI Semilight" panose="020B0402040204020203" pitchFamily="34" charset="0"/>
              </a:rPr>
              <a:t>MISURE LOCALI</a:t>
            </a:r>
          </a:p>
        </p:txBody>
      </p:sp>
    </p:spTree>
    <p:extLst>
      <p:ext uri="{BB962C8B-B14F-4D97-AF65-F5344CB8AC3E}">
        <p14:creationId xmlns:p14="http://schemas.microsoft.com/office/powerpoint/2010/main" val="221544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343676" y="1416605"/>
            <a:ext cx="341608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2400" dirty="0">
                <a:solidFill>
                  <a:prstClr val="black"/>
                </a:solidFill>
                <a:latin typeface="Corbel" panose="020B0503020204020204" pitchFamily="34" charset="0"/>
              </a:rPr>
              <a:t>Suddivisione in ambiti territoriali del: </a:t>
            </a:r>
          </a:p>
          <a:p>
            <a:pPr lvl="0">
              <a:spcBef>
                <a:spcPct val="20000"/>
              </a:spcBef>
            </a:pPr>
            <a:r>
              <a:rPr lang="it-IT" sz="2400" i="1" dirty="0">
                <a:solidFill>
                  <a:prstClr val="black"/>
                </a:solidFill>
                <a:latin typeface="Corbel" panose="020B0503020204020204" pitchFamily="34" charset="0"/>
              </a:rPr>
              <a:t>«Sistema Seveso»</a:t>
            </a:r>
            <a:endParaRPr lang="it-IT" sz="3600" b="1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B4A74AD9-366E-4B06-8E78-E506D72F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6A4EAB4-629B-4DE5-AC2C-B7EFF362E292}"/>
              </a:ext>
            </a:extLst>
          </p:cNvPr>
          <p:cNvSpPr/>
          <p:nvPr/>
        </p:nvSpPr>
        <p:spPr>
          <a:xfrm>
            <a:off x="2051720" y="34672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PROGRAMMA D’AZIONE 2019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88016C-4EC5-451E-A1A0-1155A5BC4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74" y="1291045"/>
            <a:ext cx="900000" cy="16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616E6E-5D91-4519-94C0-11F9943C521E}"/>
              </a:ext>
            </a:extLst>
          </p:cNvPr>
          <p:cNvSpPr txBox="1"/>
          <p:nvPr/>
        </p:nvSpPr>
        <p:spPr>
          <a:xfrm>
            <a:off x="7185840" y="128379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rbel" panose="020B0503020204020204" pitchFamily="34" charset="0"/>
              </a:rPr>
              <a:t>1. Alto Seveso Sorgenti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870905-647A-4CC7-B40D-EC9F1A0C2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4" y="3187947"/>
            <a:ext cx="900000" cy="16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C64647-44F5-4763-BAAD-DAB96B1317F2}"/>
              </a:ext>
            </a:extLst>
          </p:cNvPr>
          <p:cNvSpPr txBox="1"/>
          <p:nvPr/>
        </p:nvSpPr>
        <p:spPr>
          <a:xfrm>
            <a:off x="1201806" y="3130161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rbel" panose="020B0503020204020204" pitchFamily="34" charset="0"/>
              </a:rPr>
              <a:t>2. Serenza</a:t>
            </a:r>
          </a:p>
          <a:p>
            <a:r>
              <a:rPr lang="it-IT" sz="1600" dirty="0">
                <a:latin typeface="Corbel" panose="020B0503020204020204" pitchFamily="34" charset="0"/>
              </a:rPr>
              <a:t> Valle S. Antonio</a:t>
            </a:r>
          </a:p>
          <a:p>
            <a:r>
              <a:rPr lang="it-IT" sz="1600" dirty="0">
                <a:latin typeface="Corbel" panose="020B0503020204020204" pitchFamily="34" charset="0"/>
              </a:rPr>
              <a:t> Acquanegra </a:t>
            </a:r>
          </a:p>
          <a:p>
            <a:r>
              <a:rPr lang="it-IT" sz="1600" dirty="0">
                <a:latin typeface="Corbel" panose="020B0503020204020204" pitchFamily="34" charset="0"/>
              </a:rPr>
              <a:t>Seveso comasco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99EF7BD-CF25-4DA5-8064-6580697D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60" y="3187947"/>
            <a:ext cx="900000" cy="16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07F890-9ABF-4079-B0E2-8093581117E4}"/>
              </a:ext>
            </a:extLst>
          </p:cNvPr>
          <p:cNvSpPr txBox="1"/>
          <p:nvPr/>
        </p:nvSpPr>
        <p:spPr>
          <a:xfrm>
            <a:off x="4159854" y="3137527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rbel" panose="020B0503020204020204" pitchFamily="34" charset="0"/>
              </a:rPr>
              <a:t>3. Terrò </a:t>
            </a:r>
            <a:r>
              <a:rPr lang="it-IT" sz="1600" dirty="0" err="1">
                <a:latin typeface="Corbel" panose="020B0503020204020204" pitchFamily="34" charset="0"/>
              </a:rPr>
              <a:t>Certesa</a:t>
            </a:r>
            <a:endParaRPr lang="it-IT" sz="1600" dirty="0">
              <a:latin typeface="Corbel" panose="020B0503020204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2B208B7-B223-450F-8A79-7B4EB19F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74" y="3196186"/>
            <a:ext cx="900000" cy="16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73B8825-6949-4061-84AA-9CFB8C270E8B}"/>
              </a:ext>
            </a:extLst>
          </p:cNvPr>
          <p:cNvSpPr txBox="1"/>
          <p:nvPr/>
        </p:nvSpPr>
        <p:spPr>
          <a:xfrm>
            <a:off x="7185840" y="316957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rbel" panose="020B0503020204020204" pitchFamily="34" charset="0"/>
              </a:rPr>
              <a:t>4. Confluenza Seveso </a:t>
            </a:r>
            <a:r>
              <a:rPr lang="it-IT" sz="1600" dirty="0" err="1">
                <a:latin typeface="Corbel" panose="020B0503020204020204" pitchFamily="34" charset="0"/>
              </a:rPr>
              <a:t>Certesa</a:t>
            </a:r>
            <a:r>
              <a:rPr lang="it-IT" sz="1600" dirty="0">
                <a:latin typeface="Corbel" panose="020B0503020204020204" pitchFamily="34" charset="0"/>
              </a:rPr>
              <a:t> - </a:t>
            </a:r>
            <a:r>
              <a:rPr lang="it-IT" sz="1600" dirty="0" err="1">
                <a:latin typeface="Corbel" panose="020B0503020204020204" pitchFamily="34" charset="0"/>
              </a:rPr>
              <a:t>Comasinella</a:t>
            </a:r>
            <a:r>
              <a:rPr lang="it-IT" sz="1600" dirty="0"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73EE432E-4A03-4D60-803E-7797BAAB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4" y="5126782"/>
            <a:ext cx="900000" cy="16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073E13F-85B3-4F3D-8603-549B229FEB0D}"/>
              </a:ext>
            </a:extLst>
          </p:cNvPr>
          <p:cNvSpPr txBox="1"/>
          <p:nvPr/>
        </p:nvSpPr>
        <p:spPr>
          <a:xfrm>
            <a:off x="1204566" y="510999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rbel" panose="020B0503020204020204" pitchFamily="34" charset="0"/>
              </a:rPr>
              <a:t>5. Groane / </a:t>
            </a:r>
            <a:r>
              <a:rPr lang="it-IT" sz="1600" dirty="0" err="1">
                <a:latin typeface="Corbel" panose="020B0503020204020204" pitchFamily="34" charset="0"/>
              </a:rPr>
              <a:t>Grugnotorto</a:t>
            </a:r>
            <a:r>
              <a:rPr lang="it-IT" sz="1600" dirty="0"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205E702-F067-49C7-8EBE-7B17FE389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3" y="5109992"/>
            <a:ext cx="900000" cy="15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99A0F5-72A8-4C83-919A-5FBF41B4A21B}"/>
              </a:ext>
            </a:extLst>
          </p:cNvPr>
          <p:cNvSpPr txBox="1"/>
          <p:nvPr/>
        </p:nvSpPr>
        <p:spPr>
          <a:xfrm>
            <a:off x="4215660" y="510999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rbel" panose="020B0503020204020204" pitchFamily="34" charset="0"/>
              </a:rPr>
              <a:t>6. Nord Milano e Milano 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BCA57A4F-A8EC-4243-9FD6-E8588F3E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74" y="5077232"/>
            <a:ext cx="900000" cy="16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1E9BB33-1AB4-405B-8A64-5BFC55157B0B}"/>
              </a:ext>
            </a:extLst>
          </p:cNvPr>
          <p:cNvSpPr txBox="1"/>
          <p:nvPr/>
        </p:nvSpPr>
        <p:spPr>
          <a:xfrm>
            <a:off x="7185840" y="511865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orbel" panose="020B0503020204020204" pitchFamily="34" charset="0"/>
              </a:rPr>
              <a:t>7. Sud Milano - </a:t>
            </a:r>
            <a:r>
              <a:rPr lang="it-IT" sz="1600" dirty="0" err="1">
                <a:latin typeface="Corbel" panose="020B0503020204020204" pitchFamily="34" charset="0"/>
              </a:rPr>
              <a:t>Vettabbia</a:t>
            </a:r>
            <a:endParaRPr lang="it-IT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9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273198" y="1449587"/>
            <a:ext cx="8547274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Misure trasversali</a:t>
            </a:r>
            <a:r>
              <a:rPr lang="it-IT" sz="28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it-IT" sz="2800" dirty="0">
                <a:solidFill>
                  <a:prstClr val="black"/>
                </a:solidFill>
                <a:latin typeface="Corbel" panose="020B0503020204020204" pitchFamily="34" charset="0"/>
              </a:rPr>
              <a:t>/ replicabili / di metodo (A-F)</a:t>
            </a:r>
          </a:p>
          <a:p>
            <a:pPr lvl="0">
              <a:spcBef>
                <a:spcPct val="20000"/>
              </a:spcBef>
            </a:pPr>
            <a:endParaRPr lang="it-IT" sz="28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>
              <a:spcBef>
                <a:spcPct val="20000"/>
              </a:spcBef>
            </a:pPr>
            <a:endParaRPr lang="it-IT" sz="28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Misure per ambito </a:t>
            </a:r>
            <a:r>
              <a:rPr lang="it-IT" sz="2800" dirty="0">
                <a:solidFill>
                  <a:prstClr val="black"/>
                </a:solidFill>
                <a:latin typeface="Corbel" panose="020B0503020204020204" pitchFamily="34" charset="0"/>
              </a:rPr>
              <a:t>/ locali 1.n </a:t>
            </a:r>
          </a:p>
          <a:p>
            <a:pPr lvl="0">
              <a:spcBef>
                <a:spcPct val="20000"/>
              </a:spcBef>
            </a:pPr>
            <a:endParaRPr lang="it-IT" sz="28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>
              <a:spcBef>
                <a:spcPct val="20000"/>
              </a:spcBef>
            </a:pPr>
            <a:endParaRPr lang="it-IT" sz="28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>
              <a:spcBef>
                <a:spcPct val="20000"/>
              </a:spcBef>
            </a:pPr>
            <a:endParaRPr lang="it-IT" sz="28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it-IT" sz="2800" dirty="0">
                <a:solidFill>
                  <a:prstClr val="black"/>
                </a:solidFill>
                <a:latin typeface="Corbel" panose="020B0503020204020204" pitchFamily="34" charset="0"/>
              </a:rPr>
              <a:t>Da </a:t>
            </a:r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59</a:t>
            </a:r>
            <a:r>
              <a:rPr lang="it-IT" sz="2800" dirty="0">
                <a:solidFill>
                  <a:prstClr val="black"/>
                </a:solidFill>
                <a:latin typeface="Corbel" panose="020B0503020204020204" pitchFamily="34" charset="0"/>
              </a:rPr>
              <a:t> misure </a:t>
            </a:r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locali </a:t>
            </a:r>
            <a:r>
              <a:rPr lang="it-IT" sz="2800" dirty="0">
                <a:latin typeface="Corbel" panose="020B0503020204020204" pitchFamily="34" charset="0"/>
              </a:rPr>
              <a:t>del </a:t>
            </a:r>
            <a:r>
              <a:rPr lang="it-IT" sz="2800" dirty="0" err="1">
                <a:latin typeface="Corbel" panose="020B0503020204020204" pitchFamily="34" charset="0"/>
              </a:rPr>
              <a:t>PSSb</a:t>
            </a:r>
            <a:r>
              <a:rPr lang="it-IT" sz="2800" dirty="0">
                <a:latin typeface="Corbel" panose="020B0503020204020204" pitchFamily="34" charset="0"/>
              </a:rPr>
              <a:t> &gt;</a:t>
            </a:r>
            <a:r>
              <a:rPr lang="it-IT" sz="2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39</a:t>
            </a:r>
            <a:r>
              <a:rPr lang="it-IT" sz="2800" dirty="0">
                <a:solidFill>
                  <a:prstClr val="black"/>
                </a:solidFill>
                <a:latin typeface="Corbel" panose="020B0503020204020204" pitchFamily="34" charset="0"/>
              </a:rPr>
              <a:t> misure nel </a:t>
            </a:r>
            <a:r>
              <a:rPr lang="it-IT" sz="2800" dirty="0" err="1">
                <a:solidFill>
                  <a:prstClr val="black"/>
                </a:solidFill>
                <a:latin typeface="Corbel" panose="020B0503020204020204" pitchFamily="34" charset="0"/>
              </a:rPr>
              <a:t>PdAzione</a:t>
            </a:r>
            <a:r>
              <a:rPr lang="it-IT" sz="2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it-IT" sz="2800" dirty="0">
                <a:solidFill>
                  <a:prstClr val="black"/>
                </a:solidFill>
                <a:latin typeface="Corbel" panose="020B0503020204020204" pitchFamily="34" charset="0"/>
              </a:rPr>
              <a:t>di cui alcune nuove perché frutto di </a:t>
            </a:r>
            <a:r>
              <a:rPr lang="it-IT" sz="2800" dirty="0" err="1">
                <a:solidFill>
                  <a:prstClr val="black"/>
                </a:solidFill>
                <a:latin typeface="Corbel" panose="020B0503020204020204" pitchFamily="34" charset="0"/>
              </a:rPr>
              <a:t>co-progettazione</a:t>
            </a:r>
            <a:endParaRPr lang="it-IT" sz="28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>
              <a:spcBef>
                <a:spcPct val="20000"/>
              </a:spcBef>
            </a:pPr>
            <a:endParaRPr lang="it-IT" sz="4000" b="1" dirty="0">
              <a:solidFill>
                <a:prstClr val="black"/>
              </a:solidFill>
            </a:endParaRPr>
          </a:p>
        </p:txBody>
      </p:sp>
      <p:pic>
        <p:nvPicPr>
          <p:cNvPr id="3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78B17140-4E97-47B3-B6D7-3C4D4BFB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98D15EC-34D4-4BF4-BBBB-281DB0925CD7}"/>
              </a:ext>
            </a:extLst>
          </p:cNvPr>
          <p:cNvSpPr/>
          <p:nvPr/>
        </p:nvSpPr>
        <p:spPr>
          <a:xfrm>
            <a:off x="2051720" y="346729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PROGRAMMA D’AZIONE 2019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56792"/>
            <a:ext cx="879475" cy="1584000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999259" cy="18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218C6EB-4A47-4344-8CA0-411C0074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5CECFD7-8AEA-4C3A-B829-7C9902C9E4D2}"/>
              </a:ext>
            </a:extLst>
          </p:cNvPr>
          <p:cNvSpPr/>
          <p:nvPr/>
        </p:nvSpPr>
        <p:spPr>
          <a:xfrm>
            <a:off x="3635896" y="26064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</a:rPr>
              <a:t>FORMAT SCHEDA</a:t>
            </a:r>
            <a:endParaRPr lang="it-IT" sz="2800" b="1" baseline="30000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25" t="30573" r="3125" b="27251"/>
          <a:stretch/>
        </p:blipFill>
        <p:spPr bwMode="auto">
          <a:xfrm>
            <a:off x="1043608" y="2420888"/>
            <a:ext cx="5192578" cy="316835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25" t="79755" r="3125"/>
          <a:stretch/>
        </p:blipFill>
        <p:spPr bwMode="auto">
          <a:xfrm>
            <a:off x="3779912" y="4221088"/>
            <a:ext cx="5219500" cy="152877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25" r="3125" b="69427"/>
          <a:stretch/>
        </p:blipFill>
        <p:spPr bwMode="auto">
          <a:xfrm>
            <a:off x="179512" y="116632"/>
            <a:ext cx="520962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209" r="2929"/>
          <a:stretch/>
        </p:blipFill>
        <p:spPr bwMode="auto">
          <a:xfrm>
            <a:off x="3779912" y="5615628"/>
            <a:ext cx="5217784" cy="11703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1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ssandra.gelmini.ERSAF\Desktop\CdF\loghi\logoBanda.PNG">
            <a:extLst>
              <a:ext uri="{FF2B5EF4-FFF2-40B4-BE49-F238E27FC236}">
                <a16:creationId xmlns:a16="http://schemas.microsoft.com/office/drawing/2014/main" id="{F1B9B869-E820-404C-B999-FB440364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198" y="151730"/>
            <a:ext cx="7251130" cy="1189038"/>
          </a:xfrm>
          <a:prstGeom prst="rect">
            <a:avLst/>
          </a:prstGeom>
          <a:noFill/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6304EE4-14D4-4ACE-8BA9-320FC0C429B1}"/>
              </a:ext>
            </a:extLst>
          </p:cNvPr>
          <p:cNvSpPr/>
          <p:nvPr/>
        </p:nvSpPr>
        <p:spPr>
          <a:xfrm>
            <a:off x="2051720" y="-99392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200" b="1" cap="all" dirty="0">
                <a:solidFill>
                  <a:srgbClr val="0C7E50"/>
                </a:solidFill>
                <a:latin typeface="Corbel" panose="020B0503020204020204" pitchFamily="34" charset="0"/>
              </a:rPr>
              <a:t>ESEMPIO SCHEDA</a:t>
            </a:r>
          </a:p>
          <a:p>
            <a:pPr algn="r"/>
            <a:r>
              <a:rPr lang="it-IT" sz="2800" b="1" cap="all" dirty="0">
                <a:solidFill>
                  <a:srgbClr val="0C7E50"/>
                </a:solidFill>
                <a:latin typeface="Corbel" panose="020B0503020204020204" pitchFamily="34" charset="0"/>
                <a:cs typeface="Segoe UI Semilight" panose="020B0402040204020203" pitchFamily="34" charset="0"/>
              </a:rPr>
              <a:t>T</a:t>
            </a:r>
            <a:r>
              <a:rPr lang="it-IT" sz="2800" b="1" dirty="0">
                <a:solidFill>
                  <a:srgbClr val="0C7E50"/>
                </a:solidFill>
                <a:latin typeface="Corbel" panose="020B0503020204020204" pitchFamily="34" charset="0"/>
                <a:cs typeface="Segoe UI Semilight" panose="020B0402040204020203" pitchFamily="34" charset="0"/>
              </a:rPr>
              <a:t>ipologia: </a:t>
            </a:r>
            <a:r>
              <a:rPr lang="it-IT" sz="2000" b="1" cap="all" dirty="0">
                <a:solidFill>
                  <a:srgbClr val="0C7E50"/>
                </a:solidFill>
                <a:latin typeface="Corbel" panose="020B0503020204020204" pitchFamily="34" charset="0"/>
                <a:cs typeface="Segoe UI Semilight" panose="020B0402040204020203" pitchFamily="34" charset="0"/>
              </a:rPr>
              <a:t>STUDIO/ricerca/fattibilità</a:t>
            </a:r>
            <a:endParaRPr lang="it-IT" sz="3200" b="1" cap="all" dirty="0">
              <a:solidFill>
                <a:srgbClr val="0C7E50"/>
              </a:solidFill>
              <a:latin typeface="Corbel" panose="020B0503020204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4752206" cy="229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lessandra.gelmini.ERSAF\Downloads\7.3-02.jpg"/>
          <p:cNvPicPr>
            <a:picLocks noChangeAspect="1" noChangeArrowheads="1"/>
          </p:cNvPicPr>
          <p:nvPr/>
        </p:nvPicPr>
        <p:blipFill>
          <a:blip r:embed="rId5" cstate="print"/>
          <a:srcRect b="4816"/>
          <a:stretch>
            <a:fillRect/>
          </a:stretch>
        </p:blipFill>
        <p:spPr bwMode="auto">
          <a:xfrm>
            <a:off x="5004048" y="1445245"/>
            <a:ext cx="3881110" cy="5152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10445</TotalTime>
  <Words>607</Words>
  <Application>Microsoft Office PowerPoint</Application>
  <PresentationFormat>Presentazione su schermo (4:3)</PresentationFormat>
  <Paragraphs>152</Paragraphs>
  <Slides>21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Segoe UI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filomena.pomilio</dc:creator>
  <cp:lastModifiedBy>Kian Dario</cp:lastModifiedBy>
  <cp:revision>278</cp:revision>
  <cp:lastPrinted>2018-10-30T08:26:56Z</cp:lastPrinted>
  <dcterms:created xsi:type="dcterms:W3CDTF">2018-06-18T09:14:38Z</dcterms:created>
  <dcterms:modified xsi:type="dcterms:W3CDTF">2019-10-08T08:20:43Z</dcterms:modified>
</cp:coreProperties>
</file>