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6" r:id="rId2"/>
    <p:sldId id="317" r:id="rId3"/>
    <p:sldId id="277" r:id="rId4"/>
    <p:sldId id="303" r:id="rId5"/>
    <p:sldId id="316" r:id="rId6"/>
    <p:sldId id="304" r:id="rId7"/>
    <p:sldId id="269" r:id="rId8"/>
    <p:sldId id="292" r:id="rId9"/>
    <p:sldId id="318" r:id="rId10"/>
    <p:sldId id="293" r:id="rId11"/>
    <p:sldId id="294" r:id="rId12"/>
    <p:sldId id="324" r:id="rId13"/>
    <p:sldId id="322" r:id="rId14"/>
    <p:sldId id="330" r:id="rId15"/>
    <p:sldId id="329" r:id="rId16"/>
    <p:sldId id="328" r:id="rId17"/>
    <p:sldId id="300" r:id="rId18"/>
    <p:sldId id="323" r:id="rId19"/>
    <p:sldId id="313" r:id="rId20"/>
    <p:sldId id="268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BBB9"/>
    <a:srgbClr val="D3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38" autoAdjust="0"/>
  </p:normalViewPr>
  <p:slideViewPr>
    <p:cSldViewPr>
      <p:cViewPr varScale="1">
        <p:scale>
          <a:sx n="69" d="100"/>
          <a:sy n="69" d="100"/>
        </p:scale>
        <p:origin x="6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C3834-3F27-41E3-A86D-02ECC68B1855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AF057-C196-4793-906F-4DCE18B46A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14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AF057-C196-4793-906F-4DCE18B46ACE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893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AF057-C196-4793-906F-4DCE18B46ACE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351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D32C-8EFA-4678-AB2E-65F4DAFEEFBE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7B50-F805-4868-8B50-2FC4F65105E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D32C-8EFA-4678-AB2E-65F4DAFEEFBE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7B50-F805-4868-8B50-2FC4F65105E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D32C-8EFA-4678-AB2E-65F4DAFEEFBE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7B50-F805-4868-8B50-2FC4F65105E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D32C-8EFA-4678-AB2E-65F4DAFEEFBE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7B50-F805-4868-8B50-2FC4F65105E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D32C-8EFA-4678-AB2E-65F4DAFEEFBE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7B50-F805-4868-8B50-2FC4F65105E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D32C-8EFA-4678-AB2E-65F4DAFEEFBE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7B50-F805-4868-8B50-2FC4F65105E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D32C-8EFA-4678-AB2E-65F4DAFEEFBE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7B50-F805-4868-8B50-2FC4F65105E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D32C-8EFA-4678-AB2E-65F4DAFEEFBE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7B50-F805-4868-8B50-2FC4F65105E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D32C-8EFA-4678-AB2E-65F4DAFEEFBE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7B50-F805-4868-8B50-2FC4F65105E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D32C-8EFA-4678-AB2E-65F4DAFEEFBE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7B50-F805-4868-8B50-2FC4F65105E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D32C-8EFA-4678-AB2E-65F4DAFEEFBE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7B50-F805-4868-8B50-2FC4F65105E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5D32C-8EFA-4678-AB2E-65F4DAFEEFBE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07B50-F805-4868-8B50-2FC4F65105E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hyperlink" Target="https://www.google.com/maps/d/u/1/edit?mid=1-INeiJagAPwyiOJzPMDFb-nzXBdgo85Z&amp;ll=45.632135225512556,9.108202000000006&amp;z=11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hyperlink" Target="https://www.google.com/maps/d/u/1/edit?mid=1-INeiJagAPwyiOJzPMDFb-nzXBdgo85Z&amp;ll=45.632135225512556,9.108202000000006&amp;z=11" TargetMode="External"/><Relationship Id="rId5" Type="http://schemas.openxmlformats.org/officeDocument/2006/relationships/image" Target="../media/image22.png"/><Relationship Id="rId10" Type="http://schemas.openxmlformats.org/officeDocument/2006/relationships/image" Target="../media/image31.jpeg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2.pn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hyperlink" Target="https://fiumieparchiinrete.altervista.org/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4.jpeg"/><Relationship Id="rId5" Type="http://schemas.openxmlformats.org/officeDocument/2006/relationships/image" Target="../media/image19.png"/><Relationship Id="rId10" Type="http://schemas.openxmlformats.org/officeDocument/2006/relationships/image" Target="../media/image43.jpeg"/><Relationship Id="rId4" Type="http://schemas.openxmlformats.org/officeDocument/2006/relationships/image" Target="../media/image15.png"/><Relationship Id="rId9" Type="http://schemas.openxmlformats.org/officeDocument/2006/relationships/hyperlink" Target="https://www.google.com/maps/d/u/1/edit?mid=1-INeiJagAPwyiOJzPMDFb-nzXBdgo85Z&amp;ll=45.632135225512556,9.108202000000006&amp;z=1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umieparchiinrete.altervista.org/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2.png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7.png"/><Relationship Id="rId10" Type="http://schemas.openxmlformats.org/officeDocument/2006/relationships/image" Target="../media/image13.jpeg"/><Relationship Id="rId4" Type="http://schemas.openxmlformats.org/officeDocument/2006/relationships/image" Target="../media/image26.jpe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DA9136F-4EE5-47AC-A151-F712AC571D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77" b="10579"/>
          <a:stretch/>
        </p:blipFill>
        <p:spPr>
          <a:xfrm>
            <a:off x="3851920" y="2309"/>
            <a:ext cx="5292080" cy="6864592"/>
          </a:xfrm>
          <a:prstGeom prst="rect">
            <a:avLst/>
          </a:prstGeom>
        </p:spPr>
      </p:pic>
      <p:pic>
        <p:nvPicPr>
          <p:cNvPr id="12" name="Immagine 11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01" r="33200"/>
          <a:stretch/>
        </p:blipFill>
        <p:spPr>
          <a:xfrm>
            <a:off x="1209416" y="4367413"/>
            <a:ext cx="1656184" cy="124794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2E77BF9-F8E1-454E-8295-751AD05FF1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978" y="188640"/>
            <a:ext cx="3837635" cy="4855255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694E3E9E-6B24-49BB-A241-5C24E5ACC2AD}"/>
              </a:ext>
            </a:extLst>
          </p:cNvPr>
          <p:cNvSpPr/>
          <p:nvPr/>
        </p:nvSpPr>
        <p:spPr>
          <a:xfrm>
            <a:off x="3995935" y="5066020"/>
            <a:ext cx="4968553" cy="52322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Dal Lura alle Groane e alle Brughiere, dal Seveso al Parco Nord: </a:t>
            </a:r>
            <a:br>
              <a:rPr lang="it-IT" sz="1200" b="1" dirty="0">
                <a:solidFill>
                  <a:schemeClr val="bg1"/>
                </a:solidFill>
              </a:rPr>
            </a:br>
            <a:r>
              <a:rPr lang="it-IT" sz="1200" b="1" dirty="0">
                <a:solidFill>
                  <a:schemeClr val="bg1"/>
                </a:solidFill>
              </a:rPr>
              <a:t>fiumi e parchi in rete per erogare servizi ecosistemici alla città diffusa</a:t>
            </a:r>
          </a:p>
        </p:txBody>
      </p:sp>
      <p:pic>
        <p:nvPicPr>
          <p:cNvPr id="11" name="Immagine 10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714"/>
          <a:stretch/>
        </p:blipFill>
        <p:spPr>
          <a:xfrm>
            <a:off x="1209415" y="5735565"/>
            <a:ext cx="1621053" cy="1131336"/>
          </a:xfrm>
          <a:prstGeom prst="rect">
            <a:avLst/>
          </a:prstGeom>
        </p:spPr>
      </p:pic>
      <p:pic>
        <p:nvPicPr>
          <p:cNvPr id="13" name="Picture 4" descr="La fauna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43"/>
          <a:stretch/>
        </p:blipFill>
        <p:spPr bwMode="auto">
          <a:xfrm>
            <a:off x="1209417" y="3071269"/>
            <a:ext cx="162086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Riccio 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28" t="12185" r="2350" b="33186"/>
          <a:stretch/>
        </p:blipFill>
        <p:spPr bwMode="auto">
          <a:xfrm>
            <a:off x="1209415" y="1631109"/>
            <a:ext cx="162105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Picchio rosso maggiore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14" t="16204" r="6584" b="23765"/>
          <a:stretch/>
        </p:blipFill>
        <p:spPr bwMode="auto">
          <a:xfrm>
            <a:off x="1209415" y="-4305"/>
            <a:ext cx="1620863" cy="156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E695B07-CF3D-4CDA-BD6C-D550E7D41E6B}"/>
              </a:ext>
            </a:extLst>
          </p:cNvPr>
          <p:cNvSpPr txBox="1"/>
          <p:nvPr/>
        </p:nvSpPr>
        <p:spPr>
          <a:xfrm>
            <a:off x="3779912" y="6021288"/>
            <a:ext cx="5436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D3EEEE"/>
                </a:solidFill>
              </a:rPr>
              <a:t>CdF</a:t>
            </a:r>
            <a:r>
              <a:rPr lang="en-US" sz="2000" b="1" dirty="0">
                <a:solidFill>
                  <a:srgbClr val="D3EEEE"/>
                </a:solidFill>
              </a:rPr>
              <a:t> SEVESO</a:t>
            </a:r>
          </a:p>
          <a:p>
            <a:pPr algn="ctr"/>
            <a:r>
              <a:rPr lang="en-US" sz="2000" dirty="0">
                <a:solidFill>
                  <a:srgbClr val="D3EEEE"/>
                </a:solidFill>
              </a:rPr>
              <a:t>- 8 </a:t>
            </a:r>
            <a:r>
              <a:rPr lang="en-US" sz="2000" dirty="0" err="1">
                <a:solidFill>
                  <a:srgbClr val="D3EEEE"/>
                </a:solidFill>
              </a:rPr>
              <a:t>ottobre</a:t>
            </a:r>
            <a:r>
              <a:rPr lang="en-US" sz="2000" dirty="0">
                <a:solidFill>
                  <a:srgbClr val="D3EEEE"/>
                </a:solidFill>
              </a:rPr>
              <a:t> 2019 -</a:t>
            </a:r>
            <a:endParaRPr lang="it-IT" sz="2000" dirty="0">
              <a:solidFill>
                <a:srgbClr val="D3EEEE"/>
              </a:solidFill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B2508055-F316-4305-A462-9245769DC063}"/>
              </a:ext>
            </a:extLst>
          </p:cNvPr>
          <p:cNvCxnSpPr/>
          <p:nvPr/>
        </p:nvCxnSpPr>
        <p:spPr>
          <a:xfrm>
            <a:off x="3851920" y="5827484"/>
            <a:ext cx="52920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556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0EAAB439-1400-4F49-8DD2-46A3C1FFB936}"/>
              </a:ext>
            </a:extLst>
          </p:cNvPr>
          <p:cNvSpPr txBox="1"/>
          <p:nvPr/>
        </p:nvSpPr>
        <p:spPr>
          <a:xfrm>
            <a:off x="386837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AZIONE A-E: </a:t>
            </a:r>
            <a:r>
              <a:rPr lang="it-IT" sz="4000" b="1" dirty="0">
                <a:solidFill>
                  <a:srgbClr val="48BBB9"/>
                </a:solidFill>
                <a:latin typeface="+mj-lt"/>
              </a:rPr>
              <a:t>MONITORAGGI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0F70FD83-3636-4459-9195-608223389F3E}"/>
              </a:ext>
            </a:extLst>
          </p:cNvPr>
          <p:cNvGrpSpPr/>
          <p:nvPr/>
        </p:nvGrpSpPr>
        <p:grpSpPr>
          <a:xfrm>
            <a:off x="396987" y="189582"/>
            <a:ext cx="8279469" cy="6270818"/>
            <a:chOff x="396987" y="189582"/>
            <a:chExt cx="8279469" cy="6270818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D2948000-325F-4F5B-9E67-D5078C7DB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077" b="10579"/>
            <a:stretch/>
          </p:blipFill>
          <p:spPr>
            <a:xfrm flipV="1">
              <a:off x="396987" y="989513"/>
              <a:ext cx="8247001" cy="64945"/>
            </a:xfrm>
            <a:prstGeom prst="rect">
              <a:avLst/>
            </a:prstGeom>
          </p:spPr>
        </p:pic>
        <p:pic>
          <p:nvPicPr>
            <p:cNvPr id="3" name="Immagine 2" descr="LOGO_2.png">
              <a:extLst>
                <a:ext uri="{FF2B5EF4-FFF2-40B4-BE49-F238E27FC236}">
                  <a16:creationId xmlns:a16="http://schemas.microsoft.com/office/drawing/2014/main" id="{68FEC297-9724-4941-8DCC-5DD5CB43F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6787" b="48266"/>
            <a:stretch/>
          </p:blipFill>
          <p:spPr>
            <a:xfrm>
              <a:off x="7384482" y="189582"/>
              <a:ext cx="1291974" cy="836843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25499A63-3077-4C89-A3FE-F79D0B56BB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079" r="33662" b="-35946"/>
            <a:stretch/>
          </p:blipFill>
          <p:spPr>
            <a:xfrm rot="5400000" flipV="1">
              <a:off x="-2286943" y="3673444"/>
              <a:ext cx="5470886" cy="103025"/>
            </a:xfrm>
            <a:prstGeom prst="rect">
              <a:avLst/>
            </a:prstGeom>
          </p:spPr>
        </p:pic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BAE412D-571D-4A0C-8196-ED3E3C648383}"/>
              </a:ext>
            </a:extLst>
          </p:cNvPr>
          <p:cNvSpPr txBox="1"/>
          <p:nvPr/>
        </p:nvSpPr>
        <p:spPr>
          <a:xfrm>
            <a:off x="2086999" y="1135189"/>
            <a:ext cx="680399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48BBB9"/>
                </a:solidFill>
              </a:rPr>
              <a:t>MONITORAGGIO ex ante, in itinere, ex post DELLA FAUNA (uccelli, anfibi, rettili) </a:t>
            </a: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per:</a:t>
            </a:r>
          </a:p>
          <a:p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280988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valutare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caratteristiche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degli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ambienti;</a:t>
            </a:r>
          </a:p>
          <a:p>
            <a:pPr marL="457200" indent="-280988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valutare la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qualità delle 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ecostrutture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realizzate (filari alberati, siepi, gestione forestale, spazi aperti, aree umide);</a:t>
            </a:r>
          </a:p>
          <a:p>
            <a:pPr marL="457200" indent="-280988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valutare gli effetti degli interventi 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sulla distribuzione e/o abbondanza delle specie rilevate e sull’idoneità ambientale. </a:t>
            </a:r>
          </a:p>
        </p:txBody>
      </p:sp>
      <p:pic>
        <p:nvPicPr>
          <p:cNvPr id="8" name="Picture 2" descr="Y:\PROGETTI BANDI\2017 - Capitale naturale\REALIZZAZIONE\COMUNICAZIONE\Loghi\FLA\Logo_FLA_colori.jpg">
            <a:extLst>
              <a:ext uri="{FF2B5EF4-FFF2-40B4-BE49-F238E27FC236}">
                <a16:creationId xmlns:a16="http://schemas.microsoft.com/office/drawing/2014/main" id="{1D603A91-69C4-409F-99ED-2048B546D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5969014"/>
            <a:ext cx="1116773" cy="64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678B683-CF62-4940-827B-FC260C6264C6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279" r="23608"/>
          <a:stretch/>
        </p:blipFill>
        <p:spPr>
          <a:xfrm>
            <a:off x="7882715" y="5614380"/>
            <a:ext cx="761273" cy="109173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1991FE3-4F36-4130-82F5-1770841296FE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01" r="33200"/>
          <a:stretch/>
        </p:blipFill>
        <p:spPr>
          <a:xfrm>
            <a:off x="624478" y="2856386"/>
            <a:ext cx="1427242" cy="1228209"/>
          </a:xfrm>
          <a:prstGeom prst="rect">
            <a:avLst/>
          </a:prstGeom>
        </p:spPr>
      </p:pic>
      <p:pic>
        <p:nvPicPr>
          <p:cNvPr id="12" name="Picture 4" descr="La fauna">
            <a:extLst>
              <a:ext uri="{FF2B5EF4-FFF2-40B4-BE49-F238E27FC236}">
                <a16:creationId xmlns:a16="http://schemas.microsoft.com/office/drawing/2014/main" id="{88058C8C-7CFA-437A-94B5-7C12E0ACE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43"/>
          <a:stretch/>
        </p:blipFill>
        <p:spPr bwMode="auto">
          <a:xfrm>
            <a:off x="607376" y="4324284"/>
            <a:ext cx="1427242" cy="103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Picchio rosso maggiore">
            <a:extLst>
              <a:ext uri="{FF2B5EF4-FFF2-40B4-BE49-F238E27FC236}">
                <a16:creationId xmlns:a16="http://schemas.microsoft.com/office/drawing/2014/main" id="{27DC47F6-D6A3-40DD-B9C5-AD88654CA6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14" t="16204" r="6584" b="23765"/>
          <a:stretch/>
        </p:blipFill>
        <p:spPr bwMode="auto">
          <a:xfrm>
            <a:off x="624478" y="1302003"/>
            <a:ext cx="1410140" cy="130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922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0EAAB439-1400-4F49-8DD2-46A3C1FFB936}"/>
              </a:ext>
            </a:extLst>
          </p:cNvPr>
          <p:cNvSpPr txBox="1"/>
          <p:nvPr/>
        </p:nvSpPr>
        <p:spPr>
          <a:xfrm>
            <a:off x="386837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AZIONE B: </a:t>
            </a:r>
            <a:r>
              <a:rPr lang="it-IT" sz="4000" b="1" dirty="0">
                <a:solidFill>
                  <a:srgbClr val="48BBB9"/>
                </a:solidFill>
                <a:latin typeface="+mj-lt"/>
              </a:rPr>
              <a:t>INTERVENTI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0F70FD83-3636-4459-9195-608223389F3E}"/>
              </a:ext>
            </a:extLst>
          </p:cNvPr>
          <p:cNvGrpSpPr/>
          <p:nvPr/>
        </p:nvGrpSpPr>
        <p:grpSpPr>
          <a:xfrm>
            <a:off x="396987" y="189582"/>
            <a:ext cx="8279469" cy="6270818"/>
            <a:chOff x="396987" y="189582"/>
            <a:chExt cx="8279469" cy="6270818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D2948000-325F-4F5B-9E67-D5078C7DB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077" b="10579"/>
            <a:stretch/>
          </p:blipFill>
          <p:spPr>
            <a:xfrm flipV="1">
              <a:off x="396987" y="989513"/>
              <a:ext cx="8247001" cy="64945"/>
            </a:xfrm>
            <a:prstGeom prst="rect">
              <a:avLst/>
            </a:prstGeom>
          </p:spPr>
        </p:pic>
        <p:pic>
          <p:nvPicPr>
            <p:cNvPr id="3" name="Immagine 2" descr="LOGO_2.png">
              <a:extLst>
                <a:ext uri="{FF2B5EF4-FFF2-40B4-BE49-F238E27FC236}">
                  <a16:creationId xmlns:a16="http://schemas.microsoft.com/office/drawing/2014/main" id="{68FEC297-9724-4941-8DCC-5DD5CB43F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6787" b="48266"/>
            <a:stretch/>
          </p:blipFill>
          <p:spPr>
            <a:xfrm>
              <a:off x="7384482" y="189582"/>
              <a:ext cx="1291974" cy="836843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25499A63-3077-4C89-A3FE-F79D0B56BB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079" r="33662" b="-35946"/>
            <a:stretch/>
          </p:blipFill>
          <p:spPr>
            <a:xfrm rot="5400000" flipV="1">
              <a:off x="-2286943" y="3673444"/>
              <a:ext cx="5470886" cy="103025"/>
            </a:xfrm>
            <a:prstGeom prst="rect">
              <a:avLst/>
            </a:prstGeom>
          </p:spPr>
        </p:pic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BAE412D-571D-4A0C-8196-ED3E3C648383}"/>
              </a:ext>
            </a:extLst>
          </p:cNvPr>
          <p:cNvSpPr txBox="1"/>
          <p:nvPr/>
        </p:nvSpPr>
        <p:spPr>
          <a:xfrm>
            <a:off x="2555776" y="1162579"/>
            <a:ext cx="64177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>
                <a:solidFill>
                  <a:srgbClr val="48BBB9"/>
                </a:solidFill>
              </a:rPr>
              <a:t>CONNESSIONI</a:t>
            </a:r>
          </a:p>
          <a:p>
            <a:pPr algn="r"/>
            <a:r>
              <a:rPr lang="it-IT" b="1" dirty="0">
                <a:solidFill>
                  <a:srgbClr val="48BBB9"/>
                </a:solidFill>
              </a:rPr>
              <a:t>B1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Lura - Groane</a:t>
            </a:r>
          </a:p>
          <a:p>
            <a:pPr algn="r"/>
            <a:r>
              <a:rPr lang="it-IT" b="1" dirty="0">
                <a:solidFill>
                  <a:srgbClr val="48BBB9"/>
                </a:solidFill>
              </a:rPr>
              <a:t>B2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Groane - Brughiera</a:t>
            </a:r>
          </a:p>
          <a:p>
            <a:pPr algn="r"/>
            <a:r>
              <a:rPr lang="it-IT" b="1" dirty="0">
                <a:solidFill>
                  <a:srgbClr val="48BBB9"/>
                </a:solidFill>
              </a:rPr>
              <a:t>B3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Groane -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Grugnotorto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Villoresi</a:t>
            </a:r>
          </a:p>
          <a:p>
            <a:pPr algn="r"/>
            <a:r>
              <a:rPr lang="it-IT" b="1" dirty="0">
                <a:solidFill>
                  <a:srgbClr val="48BBB9"/>
                </a:solidFill>
              </a:rPr>
              <a:t>B4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Groane - Nord Milano</a:t>
            </a:r>
          </a:p>
          <a:p>
            <a:pPr algn="r"/>
            <a:r>
              <a:rPr lang="it-IT" b="1" dirty="0">
                <a:solidFill>
                  <a:srgbClr val="48BBB9"/>
                </a:solidFill>
              </a:rPr>
              <a:t>B5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Grugnotorto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Nord Milano</a:t>
            </a:r>
          </a:p>
          <a:p>
            <a:pPr algn="r"/>
            <a:r>
              <a:rPr lang="it-IT" b="1" dirty="0">
                <a:solidFill>
                  <a:srgbClr val="48BBB9"/>
                </a:solidFill>
              </a:rPr>
              <a:t>B6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Nord Milano - Groane</a:t>
            </a:r>
          </a:p>
          <a:p>
            <a:pPr algn="r"/>
            <a:r>
              <a:rPr lang="it-IT" b="1" dirty="0">
                <a:solidFill>
                  <a:srgbClr val="48BBB9"/>
                </a:solidFill>
              </a:rPr>
              <a:t>B7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Nord Milano - Città Milano</a:t>
            </a:r>
            <a:endParaRPr lang="it-IT" sz="2800" dirty="0"/>
          </a:p>
        </p:txBody>
      </p:sp>
      <p:pic>
        <p:nvPicPr>
          <p:cNvPr id="9" name="Picture 6" descr="Y:\PROGETTI BANDI\2017 - Capitale naturale\REALIZZAZIONE\COMUNICAZIONE\Loghi\Parco Groane_HD.jpg">
            <a:extLst>
              <a:ext uri="{FF2B5EF4-FFF2-40B4-BE49-F238E27FC236}">
                <a16:creationId xmlns:a16="http://schemas.microsoft.com/office/drawing/2014/main" id="{5690BCF7-5A3E-441B-B0D5-E71D352E4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431" y="5868487"/>
            <a:ext cx="799152" cy="79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Y:\PROGETTI BANDI\2017 - Capitale naturale\REALIZZAZIONE\COMUNICAZIONE\Loghi\ParcoGrugnotorto .jpg">
            <a:extLst>
              <a:ext uri="{FF2B5EF4-FFF2-40B4-BE49-F238E27FC236}">
                <a16:creationId xmlns:a16="http://schemas.microsoft.com/office/drawing/2014/main" id="{F80BC3C5-54E8-47F9-8525-A431E6C60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2025" y="5868487"/>
            <a:ext cx="799152" cy="83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 descr="Primo piano">
            <a:extLst>
              <a:ext uri="{FF2B5EF4-FFF2-40B4-BE49-F238E27FC236}">
                <a16:creationId xmlns:a16="http://schemas.microsoft.com/office/drawing/2014/main" id="{CF36AB9F-5D3B-419A-8362-EC01F20DB59C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2665"/>
          <a:stretch/>
        </p:blipFill>
        <p:spPr bwMode="auto">
          <a:xfrm>
            <a:off x="6432246" y="5886090"/>
            <a:ext cx="799152" cy="799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3BEECC3D-5428-43DE-BB3C-DC7C8B12362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r="40151"/>
          <a:stretch/>
        </p:blipFill>
        <p:spPr>
          <a:xfrm>
            <a:off x="456000" y="1039601"/>
            <a:ext cx="4349792" cy="54208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CFADB96E-B943-49E3-BCA9-BA3BEF735C4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0" t="17481" r="13424" b="15091"/>
          <a:stretch/>
        </p:blipFill>
        <p:spPr>
          <a:xfrm>
            <a:off x="8311804" y="5816793"/>
            <a:ext cx="580676" cy="871014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396987" y="1005946"/>
            <a:ext cx="3007600" cy="369332"/>
          </a:xfrm>
          <a:prstGeom prst="rect">
            <a:avLst/>
          </a:prstGeom>
          <a:solidFill>
            <a:srgbClr val="48BB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Mappa interventi</a:t>
            </a:r>
            <a:r>
              <a:rPr lang="it-IT" b="1" u="sng" dirty="0">
                <a:solidFill>
                  <a:schemeClr val="bg1"/>
                </a:solidFill>
              </a:rPr>
              <a:t> on line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146D109-8BE9-472B-892F-C30797EB6D62}"/>
              </a:ext>
            </a:extLst>
          </p:cNvPr>
          <p:cNvSpPr/>
          <p:nvPr/>
        </p:nvSpPr>
        <p:spPr>
          <a:xfrm>
            <a:off x="4890311" y="4076118"/>
            <a:ext cx="39933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800" b="1" dirty="0">
                <a:solidFill>
                  <a:srgbClr val="48BBB9"/>
                </a:solidFill>
              </a:rPr>
              <a:t>TIPOLOGIA INTERVENTI: </a:t>
            </a:r>
          </a:p>
          <a:p>
            <a:pPr algn="r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filari alberati, siepi, gestione forestale, prati, aree umide;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90922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6">
            <a:extLst>
              <a:ext uri="{FF2B5EF4-FFF2-40B4-BE49-F238E27FC236}">
                <a16:creationId xmlns:a16="http://schemas.microsoft.com/office/drawing/2014/main" id="{D5263E50-1330-4169-B398-CFBAD211DD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r="40151"/>
          <a:stretch/>
        </p:blipFill>
        <p:spPr>
          <a:xfrm>
            <a:off x="443786" y="1045643"/>
            <a:ext cx="4344944" cy="541475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EAAB439-1400-4F49-8DD2-46A3C1FFB936}"/>
              </a:ext>
            </a:extLst>
          </p:cNvPr>
          <p:cNvSpPr txBox="1"/>
          <p:nvPr/>
        </p:nvSpPr>
        <p:spPr>
          <a:xfrm>
            <a:off x="386837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AZIONE B: </a:t>
            </a:r>
            <a:r>
              <a:rPr lang="it-IT" sz="4000" b="1" dirty="0">
                <a:solidFill>
                  <a:srgbClr val="48BBB9"/>
                </a:solidFill>
                <a:latin typeface="+mj-lt"/>
              </a:rPr>
              <a:t>INTERVENTI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0F70FD83-3636-4459-9195-608223389F3E}"/>
              </a:ext>
            </a:extLst>
          </p:cNvPr>
          <p:cNvGrpSpPr/>
          <p:nvPr/>
        </p:nvGrpSpPr>
        <p:grpSpPr>
          <a:xfrm>
            <a:off x="396987" y="189582"/>
            <a:ext cx="8279469" cy="6270818"/>
            <a:chOff x="396987" y="189582"/>
            <a:chExt cx="8279469" cy="6270818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D2948000-325F-4F5B-9E67-D5078C7DB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077" b="10579"/>
            <a:stretch/>
          </p:blipFill>
          <p:spPr>
            <a:xfrm flipV="1">
              <a:off x="396987" y="989513"/>
              <a:ext cx="8247001" cy="64945"/>
            </a:xfrm>
            <a:prstGeom prst="rect">
              <a:avLst/>
            </a:prstGeom>
          </p:spPr>
        </p:pic>
        <p:pic>
          <p:nvPicPr>
            <p:cNvPr id="3" name="Immagine 2" descr="LOGO_2.png">
              <a:extLst>
                <a:ext uri="{FF2B5EF4-FFF2-40B4-BE49-F238E27FC236}">
                  <a16:creationId xmlns:a16="http://schemas.microsoft.com/office/drawing/2014/main" id="{68FEC297-9724-4941-8DCC-5DD5CB43F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6787" b="48266"/>
            <a:stretch/>
          </p:blipFill>
          <p:spPr>
            <a:xfrm>
              <a:off x="7384482" y="189582"/>
              <a:ext cx="1291974" cy="836843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25499A63-3077-4C89-A3FE-F79D0B56BB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079" r="33662" b="-35946"/>
            <a:stretch/>
          </p:blipFill>
          <p:spPr>
            <a:xfrm rot="5400000" flipV="1">
              <a:off x="-2286943" y="3673444"/>
              <a:ext cx="5470886" cy="103025"/>
            </a:xfrm>
            <a:prstGeom prst="rect">
              <a:avLst/>
            </a:prstGeom>
          </p:spPr>
        </p:pic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BAE412D-571D-4A0C-8196-ED3E3C648383}"/>
              </a:ext>
            </a:extLst>
          </p:cNvPr>
          <p:cNvSpPr txBox="1"/>
          <p:nvPr/>
        </p:nvSpPr>
        <p:spPr>
          <a:xfrm>
            <a:off x="3661776" y="1125899"/>
            <a:ext cx="50382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48BBB9"/>
                </a:solidFill>
              </a:rPr>
              <a:t>COMUNI SOTTOBACINO SEVESO</a:t>
            </a:r>
          </a:p>
          <a:p>
            <a:pPr algn="r"/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Lentate sul Seveso</a:t>
            </a:r>
          </a:p>
          <a:p>
            <a:pPr algn="r"/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Cesano Maderno</a:t>
            </a:r>
          </a:p>
          <a:p>
            <a:pPr algn="r"/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Senago</a:t>
            </a:r>
          </a:p>
          <a:p>
            <a:pPr algn="r"/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Nova Milanese</a:t>
            </a:r>
          </a:p>
          <a:p>
            <a:pPr algn="r"/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Novate Milanese</a:t>
            </a:r>
          </a:p>
          <a:p>
            <a:pPr algn="r"/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Milano</a:t>
            </a:r>
            <a:endParaRPr lang="it-IT" sz="2400" b="1" dirty="0">
              <a:solidFill>
                <a:srgbClr val="48BBB9"/>
              </a:solidFill>
            </a:endParaRPr>
          </a:p>
        </p:txBody>
      </p:sp>
      <p:pic>
        <p:nvPicPr>
          <p:cNvPr id="1026" name="Picture 2" descr="Rimboschimento Groane - Brughiera">
            <a:extLst>
              <a:ext uri="{FF2B5EF4-FFF2-40B4-BE49-F238E27FC236}">
                <a16:creationId xmlns:a16="http://schemas.microsoft.com/office/drawing/2014/main" id="{8689AC2D-6175-43FE-9938-DFCF2B33B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145" y="3428962"/>
            <a:ext cx="3723242" cy="223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Y:\PROGETTI BANDI\2017 - Capitale naturale\REALIZZAZIONE\COMUNICAZIONE\Loghi\Parco Groane_HD.jpg">
            <a:extLst>
              <a:ext uri="{FF2B5EF4-FFF2-40B4-BE49-F238E27FC236}">
                <a16:creationId xmlns:a16="http://schemas.microsoft.com/office/drawing/2014/main" id="{79EBC7B3-69F0-4D4C-B8B0-9E8B5DDBC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431" y="5868487"/>
            <a:ext cx="799152" cy="79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Y:\PROGETTI BANDI\2017 - Capitale naturale\REALIZZAZIONE\COMUNICAZIONE\Loghi\ParcoGrugnotorto .jpg">
            <a:extLst>
              <a:ext uri="{FF2B5EF4-FFF2-40B4-BE49-F238E27FC236}">
                <a16:creationId xmlns:a16="http://schemas.microsoft.com/office/drawing/2014/main" id="{791132E9-7DA2-4ABD-9618-6AC52182D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2025" y="5868487"/>
            <a:ext cx="799152" cy="83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magine 23" descr="Primo piano">
            <a:extLst>
              <a:ext uri="{FF2B5EF4-FFF2-40B4-BE49-F238E27FC236}">
                <a16:creationId xmlns:a16="http://schemas.microsoft.com/office/drawing/2014/main" id="{029C646B-7E76-4D46-9498-1E9391D3E050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2665"/>
          <a:stretch/>
        </p:blipFill>
        <p:spPr bwMode="auto">
          <a:xfrm>
            <a:off x="6432246" y="5886090"/>
            <a:ext cx="799152" cy="799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58F943C6-FF34-4A29-AE3A-D5A8FBB45FF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0" t="17481" r="13424" b="15091"/>
          <a:stretch/>
        </p:blipFill>
        <p:spPr>
          <a:xfrm>
            <a:off x="8311804" y="5816793"/>
            <a:ext cx="580676" cy="871014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6EA18B2-A5EE-46F7-A06B-DEEA28788578}"/>
              </a:ext>
            </a:extLst>
          </p:cNvPr>
          <p:cNvSpPr txBox="1"/>
          <p:nvPr/>
        </p:nvSpPr>
        <p:spPr>
          <a:xfrm>
            <a:off x="443786" y="1043444"/>
            <a:ext cx="3007600" cy="369332"/>
          </a:xfrm>
          <a:prstGeom prst="rect">
            <a:avLst/>
          </a:prstGeom>
          <a:solidFill>
            <a:srgbClr val="48BB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Mappa interventi</a:t>
            </a:r>
            <a:r>
              <a:rPr lang="it-IT" b="1" u="sng" dirty="0">
                <a:solidFill>
                  <a:schemeClr val="bg1"/>
                </a:solidFill>
              </a:rPr>
              <a:t> on line</a:t>
            </a:r>
          </a:p>
        </p:txBody>
      </p:sp>
    </p:spTree>
    <p:extLst>
      <p:ext uri="{BB962C8B-B14F-4D97-AF65-F5344CB8AC3E}">
        <p14:creationId xmlns:p14="http://schemas.microsoft.com/office/powerpoint/2010/main" val="1944836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0F70FD83-3636-4459-9195-608223389F3E}"/>
              </a:ext>
            </a:extLst>
          </p:cNvPr>
          <p:cNvGrpSpPr/>
          <p:nvPr/>
        </p:nvGrpSpPr>
        <p:grpSpPr>
          <a:xfrm>
            <a:off x="396987" y="189582"/>
            <a:ext cx="8279469" cy="6270818"/>
            <a:chOff x="396987" y="189582"/>
            <a:chExt cx="8279469" cy="6270818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D2948000-325F-4F5B-9E67-D5078C7DB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077" b="10579"/>
            <a:stretch/>
          </p:blipFill>
          <p:spPr>
            <a:xfrm flipV="1">
              <a:off x="396987" y="989513"/>
              <a:ext cx="8247001" cy="64945"/>
            </a:xfrm>
            <a:prstGeom prst="rect">
              <a:avLst/>
            </a:prstGeom>
          </p:spPr>
        </p:pic>
        <p:pic>
          <p:nvPicPr>
            <p:cNvPr id="3" name="Immagine 2" descr="LOGO_2.png">
              <a:extLst>
                <a:ext uri="{FF2B5EF4-FFF2-40B4-BE49-F238E27FC236}">
                  <a16:creationId xmlns:a16="http://schemas.microsoft.com/office/drawing/2014/main" id="{68FEC297-9724-4941-8DCC-5DD5CB43F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6787" b="48266"/>
            <a:stretch/>
          </p:blipFill>
          <p:spPr>
            <a:xfrm>
              <a:off x="7384482" y="189582"/>
              <a:ext cx="1291974" cy="836843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25499A63-3077-4C89-A3FE-F79D0B56BB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079" r="33662" b="-35946"/>
            <a:stretch/>
          </p:blipFill>
          <p:spPr>
            <a:xfrm rot="5400000" flipV="1">
              <a:off x="-2286943" y="3673444"/>
              <a:ext cx="5470886" cy="103025"/>
            </a:xfrm>
            <a:prstGeom prst="rect">
              <a:avLst/>
            </a:prstGeom>
          </p:spPr>
        </p:pic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BAE412D-571D-4A0C-8196-ED3E3C648383}"/>
              </a:ext>
            </a:extLst>
          </p:cNvPr>
          <p:cNvSpPr txBox="1"/>
          <p:nvPr/>
        </p:nvSpPr>
        <p:spPr>
          <a:xfrm>
            <a:off x="545936" y="1179945"/>
            <a:ext cx="3143451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48BBB9"/>
                </a:solidFill>
              </a:rPr>
              <a:t>ATTIVITÀ:</a:t>
            </a:r>
          </a:p>
          <a:p>
            <a:endParaRPr lang="it-IT" sz="900" b="1" dirty="0">
              <a:solidFill>
                <a:srgbClr val="48BBB9"/>
              </a:solidFill>
            </a:endParaRP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Individuazione e valutazione dei Servizi Ecosistemici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(SE) presenti nell’area.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Individuazione di schemi di Pagamenti di Servizi Ecosistemi (PES)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valutazione fattibilità attraverso il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coinvolgimento degli stakeholder locali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(es. agricoltori, enti locali, associazioni, gestori servizio idrico….).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Comunicazione sul tema</a:t>
            </a:r>
            <a:endParaRPr lang="it-IT" sz="20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EAAB439-1400-4F49-8DD2-46A3C1FFB936}"/>
              </a:ext>
            </a:extLst>
          </p:cNvPr>
          <p:cNvSpPr txBox="1"/>
          <p:nvPr/>
        </p:nvSpPr>
        <p:spPr>
          <a:xfrm>
            <a:off x="386837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AZIONE C: </a:t>
            </a:r>
            <a:r>
              <a:rPr lang="it-IT" sz="4000" b="1" dirty="0">
                <a:solidFill>
                  <a:srgbClr val="48BBB9"/>
                </a:solidFill>
                <a:latin typeface="+mj-lt"/>
              </a:rPr>
              <a:t>SERVIZI ECOSISTEMICI</a:t>
            </a:r>
          </a:p>
        </p:txBody>
      </p:sp>
      <p:pic>
        <p:nvPicPr>
          <p:cNvPr id="9" name="Picture 4" descr="Y:\PROGETTI BANDI\2017 - Capitale naturale\REALIZZAZIONE\COMUNICAZIONE\Loghi\CREN_medio.png">
            <a:extLst>
              <a:ext uri="{FF2B5EF4-FFF2-40B4-BE49-F238E27FC236}">
                <a16:creationId xmlns:a16="http://schemas.microsoft.com/office/drawing/2014/main" id="{A301D864-7E2B-4B90-BE44-6FF3B18FB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8762" y="6041635"/>
            <a:ext cx="1011439" cy="70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2A85D83-7364-49E4-B8FF-3BBE388E4A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847" t="17800" r="26611" b="19201"/>
          <a:stretch/>
        </p:blipFill>
        <p:spPr>
          <a:xfrm>
            <a:off x="3703250" y="1369599"/>
            <a:ext cx="5210926" cy="3967503"/>
          </a:xfrm>
          <a:prstGeom prst="rect">
            <a:avLst/>
          </a:prstGeom>
        </p:spPr>
      </p:pic>
      <p:pic>
        <p:nvPicPr>
          <p:cNvPr id="11" name="Picture 5" descr="Y:\PROGETTI BANDI\2017 - Capitale naturale\REALIZZAZIONE\COMUNICAZIONE\Loghi\InnovA21.png">
            <a:extLst>
              <a:ext uri="{FF2B5EF4-FFF2-40B4-BE49-F238E27FC236}">
                <a16:creationId xmlns:a16="http://schemas.microsoft.com/office/drawing/2014/main" id="{C2C24AC8-CC26-4102-8782-B87E725F8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5947154"/>
            <a:ext cx="820089" cy="77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9DC5921-4851-42EB-AEF0-8BBB33CD1CC9}"/>
              </a:ext>
            </a:extLst>
          </p:cNvPr>
          <p:cNvSpPr txBox="1"/>
          <p:nvPr/>
        </p:nvSpPr>
        <p:spPr>
          <a:xfrm>
            <a:off x="5798258" y="3077215"/>
            <a:ext cx="9386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48BBB9"/>
                </a:solidFill>
              </a:rPr>
              <a:t>CAPITALE NATURALE</a:t>
            </a:r>
          </a:p>
        </p:txBody>
      </p:sp>
      <p:sp>
        <p:nvSpPr>
          <p:cNvPr id="12" name="Freccia in su 11">
            <a:extLst>
              <a:ext uri="{FF2B5EF4-FFF2-40B4-BE49-F238E27FC236}">
                <a16:creationId xmlns:a16="http://schemas.microsoft.com/office/drawing/2014/main" id="{569DC2C8-8012-4EC0-A6D5-F6A8B9B959F7}"/>
              </a:ext>
            </a:extLst>
          </p:cNvPr>
          <p:cNvSpPr/>
          <p:nvPr/>
        </p:nvSpPr>
        <p:spPr>
          <a:xfrm rot="8019457">
            <a:off x="6600698" y="3541972"/>
            <a:ext cx="484632" cy="4256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su 12">
            <a:extLst>
              <a:ext uri="{FF2B5EF4-FFF2-40B4-BE49-F238E27FC236}">
                <a16:creationId xmlns:a16="http://schemas.microsoft.com/office/drawing/2014/main" id="{AD96721C-A3C4-48E0-966D-257053BD8A74}"/>
              </a:ext>
            </a:extLst>
          </p:cNvPr>
          <p:cNvSpPr/>
          <p:nvPr/>
        </p:nvSpPr>
        <p:spPr>
          <a:xfrm rot="12728578">
            <a:off x="5599990" y="3667467"/>
            <a:ext cx="484632" cy="4256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bidirezionale verticale 13">
            <a:extLst>
              <a:ext uri="{FF2B5EF4-FFF2-40B4-BE49-F238E27FC236}">
                <a16:creationId xmlns:a16="http://schemas.microsoft.com/office/drawing/2014/main" id="{1C549F42-A149-4CD1-98B8-EAFC82CFFAE5}"/>
              </a:ext>
            </a:extLst>
          </p:cNvPr>
          <p:cNvSpPr/>
          <p:nvPr/>
        </p:nvSpPr>
        <p:spPr>
          <a:xfrm rot="1039255">
            <a:off x="6373252" y="2405050"/>
            <a:ext cx="305248" cy="480041"/>
          </a:xfrm>
          <a:prstGeom prst="up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bidirezionale verticale 14">
            <a:extLst>
              <a:ext uri="{FF2B5EF4-FFF2-40B4-BE49-F238E27FC236}">
                <a16:creationId xmlns:a16="http://schemas.microsoft.com/office/drawing/2014/main" id="{45DCFA96-C63B-4F36-B399-CDFCCBD84261}"/>
              </a:ext>
            </a:extLst>
          </p:cNvPr>
          <p:cNvSpPr/>
          <p:nvPr/>
        </p:nvSpPr>
        <p:spPr>
          <a:xfrm rot="18203385">
            <a:off x="5467883" y="2713190"/>
            <a:ext cx="305248" cy="480041"/>
          </a:xfrm>
          <a:prstGeom prst="up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027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0F70FD83-3636-4459-9195-608223389F3E}"/>
              </a:ext>
            </a:extLst>
          </p:cNvPr>
          <p:cNvGrpSpPr/>
          <p:nvPr/>
        </p:nvGrpSpPr>
        <p:grpSpPr>
          <a:xfrm>
            <a:off x="396987" y="189582"/>
            <a:ext cx="8279469" cy="6270818"/>
            <a:chOff x="396987" y="189582"/>
            <a:chExt cx="8279469" cy="6270818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D2948000-325F-4F5B-9E67-D5078C7DB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077" b="10579"/>
            <a:stretch/>
          </p:blipFill>
          <p:spPr>
            <a:xfrm flipV="1">
              <a:off x="396987" y="989513"/>
              <a:ext cx="8247001" cy="64945"/>
            </a:xfrm>
            <a:prstGeom prst="rect">
              <a:avLst/>
            </a:prstGeom>
          </p:spPr>
        </p:pic>
        <p:pic>
          <p:nvPicPr>
            <p:cNvPr id="3" name="Immagine 2" descr="LOGO_2.png">
              <a:extLst>
                <a:ext uri="{FF2B5EF4-FFF2-40B4-BE49-F238E27FC236}">
                  <a16:creationId xmlns:a16="http://schemas.microsoft.com/office/drawing/2014/main" id="{68FEC297-9724-4941-8DCC-5DD5CB43F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6787" b="48266"/>
            <a:stretch/>
          </p:blipFill>
          <p:spPr>
            <a:xfrm>
              <a:off x="7384482" y="189582"/>
              <a:ext cx="1291974" cy="836843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25499A63-3077-4C89-A3FE-F79D0B56BB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079" r="33662" b="-35946"/>
            <a:stretch/>
          </p:blipFill>
          <p:spPr>
            <a:xfrm rot="5400000" flipV="1">
              <a:off x="-2286943" y="3673444"/>
              <a:ext cx="5470886" cy="103025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EAAB439-1400-4F49-8DD2-46A3C1FFB936}"/>
              </a:ext>
            </a:extLst>
          </p:cNvPr>
          <p:cNvSpPr txBox="1"/>
          <p:nvPr/>
        </p:nvSpPr>
        <p:spPr>
          <a:xfrm>
            <a:off x="386837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AZIONE C: </a:t>
            </a:r>
            <a:r>
              <a:rPr lang="it-IT" sz="4000" b="1" dirty="0">
                <a:solidFill>
                  <a:srgbClr val="48BBB9"/>
                </a:solidFill>
                <a:latin typeface="+mj-lt"/>
              </a:rPr>
              <a:t>SERVIZI ECOSISTEMICI</a:t>
            </a:r>
          </a:p>
        </p:txBody>
      </p:sp>
      <p:pic>
        <p:nvPicPr>
          <p:cNvPr id="9" name="Picture 4" descr="Y:\PROGETTI BANDI\2017 - Capitale naturale\REALIZZAZIONE\COMUNICAZIONE\Loghi\CREN_medio.png">
            <a:extLst>
              <a:ext uri="{FF2B5EF4-FFF2-40B4-BE49-F238E27FC236}">
                <a16:creationId xmlns:a16="http://schemas.microsoft.com/office/drawing/2014/main" id="{A301D864-7E2B-4B90-BE44-6FF3B18FB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8762" y="6041635"/>
            <a:ext cx="1011439" cy="70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Y:\PROGETTI BANDI\2017 - Capitale naturale\REALIZZAZIONE\COMUNICAZIONE\Loghi\InnovA21.png">
            <a:extLst>
              <a:ext uri="{FF2B5EF4-FFF2-40B4-BE49-F238E27FC236}">
                <a16:creationId xmlns:a16="http://schemas.microsoft.com/office/drawing/2014/main" id="{C2C24AC8-CC26-4102-8782-B87E725F8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5947154"/>
            <a:ext cx="820089" cy="77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 descr="_images/watercycle.png">
            <a:extLst>
              <a:ext uri="{FF2B5EF4-FFF2-40B4-BE49-F238E27FC236}">
                <a16:creationId xmlns:a16="http://schemas.microsoft.com/office/drawing/2014/main" id="{4903A8B3-C7D1-44C5-BC43-E16FF32E858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7"/>
            <a:ext cx="2991305" cy="216730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D1A8218-86AA-4658-A9CA-852F84209F74}"/>
              </a:ext>
            </a:extLst>
          </p:cNvPr>
          <p:cNvSpPr txBox="1"/>
          <p:nvPr/>
        </p:nvSpPr>
        <p:spPr>
          <a:xfrm>
            <a:off x="899592" y="1772816"/>
            <a:ext cx="2171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IL CICLO DELL’ACQUA</a:t>
            </a:r>
          </a:p>
        </p:txBody>
      </p:sp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CEA74568-E627-4355-8E0E-BDB17A4F7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095200"/>
              </p:ext>
            </p:extLst>
          </p:nvPr>
        </p:nvGraphicFramePr>
        <p:xfrm>
          <a:off x="3602865" y="1301571"/>
          <a:ext cx="5474460" cy="4203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8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4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25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2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6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Bacino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Nome sottobacino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Area (ha)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Fornitura idrica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Mm3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Ricarica falde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Mm3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Ricarica su fornitura idrica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Valore del SE M €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661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Lambro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34695" algn="ctr"/>
                        </a:tabLst>
                      </a:pPr>
                      <a:r>
                        <a:rPr lang="it-IT" sz="1100">
                          <a:effectLst/>
                        </a:rPr>
                        <a:t>LAM01	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3098,2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29,5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13,0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45%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91,2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6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LAM02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5049,8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44,0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16,2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39%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113,7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6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LAM03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442,8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4,4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1,9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44%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13,5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661">
                <a:tc row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Olona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OLO01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7256,6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63,8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25,6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41%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179,5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6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OLO_GIU01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2560,8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25,2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10,5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42%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73,7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6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OLO_GIU02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1222,9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11,6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56%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45,2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6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OLO_GIU03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732,6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55%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25,1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6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OLO_GIU04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824,6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7,6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2,8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37%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19,5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36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OLO_GIU05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1185,6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10,7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40%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29,7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36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LURA01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3210,4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37,5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15,9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43%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111,4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LURA02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4602,3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49,7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20,2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41%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141,4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0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LURA03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5670,3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57,6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25,1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44%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175,4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3661"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Seveso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SEV01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2422,3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28,6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9,8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35%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68,5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36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SEV02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2554,9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28,5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12,8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45%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89,3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36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SEV03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3600,7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38,5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16,0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42%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111,8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36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SEV04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1144,4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12,7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4,9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39%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34,0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36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SEV05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1715,7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18,6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9,0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49%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63,0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36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SEV06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3158,4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34,6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15,3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45%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107,1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36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SEV07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1789,4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18,8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8,0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44%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56,1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36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SEV08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8105,2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77,6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31,7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42%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221,6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6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TOTALE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606,2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253,0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43%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1.770,7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385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0F70FD83-3636-4459-9195-608223389F3E}"/>
              </a:ext>
            </a:extLst>
          </p:cNvPr>
          <p:cNvGrpSpPr/>
          <p:nvPr/>
        </p:nvGrpSpPr>
        <p:grpSpPr>
          <a:xfrm>
            <a:off x="396987" y="189582"/>
            <a:ext cx="8279469" cy="6270818"/>
            <a:chOff x="396987" y="189582"/>
            <a:chExt cx="8279469" cy="6270818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D2948000-325F-4F5B-9E67-D5078C7DB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077" b="10579"/>
            <a:stretch/>
          </p:blipFill>
          <p:spPr>
            <a:xfrm flipV="1">
              <a:off x="396987" y="989513"/>
              <a:ext cx="8247001" cy="64945"/>
            </a:xfrm>
            <a:prstGeom prst="rect">
              <a:avLst/>
            </a:prstGeom>
          </p:spPr>
        </p:pic>
        <p:pic>
          <p:nvPicPr>
            <p:cNvPr id="3" name="Immagine 2" descr="LOGO_2.png">
              <a:extLst>
                <a:ext uri="{FF2B5EF4-FFF2-40B4-BE49-F238E27FC236}">
                  <a16:creationId xmlns:a16="http://schemas.microsoft.com/office/drawing/2014/main" id="{68FEC297-9724-4941-8DCC-5DD5CB43F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6787" b="48266"/>
            <a:stretch/>
          </p:blipFill>
          <p:spPr>
            <a:xfrm>
              <a:off x="7384482" y="189582"/>
              <a:ext cx="1291974" cy="836843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25499A63-3077-4C89-A3FE-F79D0B56BB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079" r="33662" b="-35946"/>
            <a:stretch/>
          </p:blipFill>
          <p:spPr>
            <a:xfrm rot="5400000" flipV="1">
              <a:off x="-2286943" y="3673444"/>
              <a:ext cx="5470886" cy="103025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EAAB439-1400-4F49-8DD2-46A3C1FFB936}"/>
              </a:ext>
            </a:extLst>
          </p:cNvPr>
          <p:cNvSpPr txBox="1"/>
          <p:nvPr/>
        </p:nvSpPr>
        <p:spPr>
          <a:xfrm>
            <a:off x="386837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AZIONE C: </a:t>
            </a:r>
            <a:r>
              <a:rPr lang="it-IT" sz="4000" b="1" dirty="0">
                <a:solidFill>
                  <a:srgbClr val="48BBB9"/>
                </a:solidFill>
                <a:latin typeface="+mj-lt"/>
              </a:rPr>
              <a:t>SERVIZI ECOSISTEMICI</a:t>
            </a:r>
          </a:p>
        </p:txBody>
      </p:sp>
      <p:pic>
        <p:nvPicPr>
          <p:cNvPr id="9" name="Picture 4" descr="Y:\PROGETTI BANDI\2017 - Capitale naturale\REALIZZAZIONE\COMUNICAZIONE\Loghi\CREN_medio.png">
            <a:extLst>
              <a:ext uri="{FF2B5EF4-FFF2-40B4-BE49-F238E27FC236}">
                <a16:creationId xmlns:a16="http://schemas.microsoft.com/office/drawing/2014/main" id="{A301D864-7E2B-4B90-BE44-6FF3B18FB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8762" y="6041635"/>
            <a:ext cx="1011439" cy="70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Y:\PROGETTI BANDI\2017 - Capitale naturale\REALIZZAZIONE\COMUNICAZIONE\Loghi\InnovA21.png">
            <a:extLst>
              <a:ext uri="{FF2B5EF4-FFF2-40B4-BE49-F238E27FC236}">
                <a16:creationId xmlns:a16="http://schemas.microsoft.com/office/drawing/2014/main" id="{C2C24AC8-CC26-4102-8782-B87E725F8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5947154"/>
            <a:ext cx="820089" cy="77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3F6D968-D214-4B87-83BD-49758AD9EA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568" y="2136007"/>
            <a:ext cx="2852782" cy="416985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13B807C-7221-4725-AD4B-218285E9EF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" t="3704" r="4689" b="3334"/>
          <a:stretch/>
        </p:blipFill>
        <p:spPr>
          <a:xfrm>
            <a:off x="3275856" y="1075437"/>
            <a:ext cx="2849121" cy="416985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BCBE77C-56D2-4831-A2CE-04519614807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t="3495" r="4776" b="3570"/>
          <a:stretch/>
        </p:blipFill>
        <p:spPr>
          <a:xfrm>
            <a:off x="6124977" y="1476565"/>
            <a:ext cx="3004481" cy="438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07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0F70FD83-3636-4459-9195-608223389F3E}"/>
              </a:ext>
            </a:extLst>
          </p:cNvPr>
          <p:cNvGrpSpPr/>
          <p:nvPr/>
        </p:nvGrpSpPr>
        <p:grpSpPr>
          <a:xfrm>
            <a:off x="396987" y="189582"/>
            <a:ext cx="8279469" cy="6270818"/>
            <a:chOff x="396987" y="189582"/>
            <a:chExt cx="8279469" cy="6270818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D2948000-325F-4F5B-9E67-D5078C7DB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077" b="10579"/>
            <a:stretch/>
          </p:blipFill>
          <p:spPr>
            <a:xfrm flipV="1">
              <a:off x="396987" y="989513"/>
              <a:ext cx="8247001" cy="64945"/>
            </a:xfrm>
            <a:prstGeom prst="rect">
              <a:avLst/>
            </a:prstGeom>
          </p:spPr>
        </p:pic>
        <p:pic>
          <p:nvPicPr>
            <p:cNvPr id="3" name="Immagine 2" descr="LOGO_2.png">
              <a:extLst>
                <a:ext uri="{FF2B5EF4-FFF2-40B4-BE49-F238E27FC236}">
                  <a16:creationId xmlns:a16="http://schemas.microsoft.com/office/drawing/2014/main" id="{68FEC297-9724-4941-8DCC-5DD5CB43F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6787" b="48266"/>
            <a:stretch/>
          </p:blipFill>
          <p:spPr>
            <a:xfrm>
              <a:off x="7384482" y="189582"/>
              <a:ext cx="1291974" cy="836843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25499A63-3077-4C89-A3FE-F79D0B56BB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079" r="33662" b="-35946"/>
            <a:stretch/>
          </p:blipFill>
          <p:spPr>
            <a:xfrm rot="5400000" flipV="1">
              <a:off x="-2286943" y="3673444"/>
              <a:ext cx="5470886" cy="103025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EAAB439-1400-4F49-8DD2-46A3C1FFB936}"/>
              </a:ext>
            </a:extLst>
          </p:cNvPr>
          <p:cNvSpPr txBox="1"/>
          <p:nvPr/>
        </p:nvSpPr>
        <p:spPr>
          <a:xfrm>
            <a:off x="386837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AZIONE C: </a:t>
            </a:r>
            <a:r>
              <a:rPr lang="it-IT" sz="4000" b="1" dirty="0">
                <a:solidFill>
                  <a:srgbClr val="48BBB9"/>
                </a:solidFill>
                <a:latin typeface="+mj-lt"/>
              </a:rPr>
              <a:t>SERVIZI ECOSISTEMICI</a:t>
            </a:r>
          </a:p>
        </p:txBody>
      </p:sp>
      <p:pic>
        <p:nvPicPr>
          <p:cNvPr id="9" name="Picture 4" descr="Y:\PROGETTI BANDI\2017 - Capitale naturale\REALIZZAZIONE\COMUNICAZIONE\Loghi\CREN_medio.png">
            <a:extLst>
              <a:ext uri="{FF2B5EF4-FFF2-40B4-BE49-F238E27FC236}">
                <a16:creationId xmlns:a16="http://schemas.microsoft.com/office/drawing/2014/main" id="{A301D864-7E2B-4B90-BE44-6FF3B18FB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8762" y="6041635"/>
            <a:ext cx="1011439" cy="70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Y:\PROGETTI BANDI\2017 - Capitale naturale\REALIZZAZIONE\COMUNICAZIONE\Loghi\InnovA21.png">
            <a:extLst>
              <a:ext uri="{FF2B5EF4-FFF2-40B4-BE49-F238E27FC236}">
                <a16:creationId xmlns:a16="http://schemas.microsoft.com/office/drawing/2014/main" id="{C2C24AC8-CC26-4102-8782-B87E725F8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5947154"/>
            <a:ext cx="820089" cy="77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1BA8AA4-139F-4B18-A3BC-70A116CA4223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" t="3594" r="5031" b="3508"/>
          <a:stretch/>
        </p:blipFill>
        <p:spPr bwMode="auto">
          <a:xfrm>
            <a:off x="557916" y="1433100"/>
            <a:ext cx="2925692" cy="44554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22E62E9-E289-4FC3-AECD-1A0D14848B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8055" y="1346475"/>
            <a:ext cx="5404450" cy="462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78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>
            <a:extLst>
              <a:ext uri="{FF2B5EF4-FFF2-40B4-BE49-F238E27FC236}">
                <a16:creationId xmlns:a16="http://schemas.microsoft.com/office/drawing/2014/main" id="{4295D017-52BB-409A-AE1D-B00C74ACCA45}"/>
              </a:ext>
            </a:extLst>
          </p:cNvPr>
          <p:cNvSpPr/>
          <p:nvPr/>
        </p:nvSpPr>
        <p:spPr>
          <a:xfrm>
            <a:off x="438414" y="3766485"/>
            <a:ext cx="4156741" cy="2913332"/>
          </a:xfrm>
          <a:prstGeom prst="rect">
            <a:avLst/>
          </a:prstGeom>
          <a:noFill/>
          <a:ln w="76200">
            <a:solidFill>
              <a:srgbClr val="48BB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EAAB439-1400-4F49-8DD2-46A3C1FFB936}"/>
              </a:ext>
            </a:extLst>
          </p:cNvPr>
          <p:cNvSpPr txBox="1"/>
          <p:nvPr/>
        </p:nvSpPr>
        <p:spPr>
          <a:xfrm>
            <a:off x="386837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AZIONE D: </a:t>
            </a:r>
            <a:r>
              <a:rPr lang="it-IT" sz="4000" b="1" dirty="0">
                <a:solidFill>
                  <a:srgbClr val="48BBB9"/>
                </a:solidFill>
                <a:latin typeface="+mj-lt"/>
              </a:rPr>
              <a:t>COMUNICAZIONE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0F70FD83-3636-4459-9195-608223389F3E}"/>
              </a:ext>
            </a:extLst>
          </p:cNvPr>
          <p:cNvGrpSpPr/>
          <p:nvPr/>
        </p:nvGrpSpPr>
        <p:grpSpPr>
          <a:xfrm>
            <a:off x="396987" y="189582"/>
            <a:ext cx="8279469" cy="6270818"/>
            <a:chOff x="396987" y="189582"/>
            <a:chExt cx="8279469" cy="6270818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D2948000-325F-4F5B-9E67-D5078C7DB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077" b="10579"/>
            <a:stretch/>
          </p:blipFill>
          <p:spPr>
            <a:xfrm flipV="1">
              <a:off x="396987" y="989513"/>
              <a:ext cx="8247001" cy="64945"/>
            </a:xfrm>
            <a:prstGeom prst="rect">
              <a:avLst/>
            </a:prstGeom>
          </p:spPr>
        </p:pic>
        <p:pic>
          <p:nvPicPr>
            <p:cNvPr id="3" name="Immagine 2" descr="LOGO_2.png">
              <a:extLst>
                <a:ext uri="{FF2B5EF4-FFF2-40B4-BE49-F238E27FC236}">
                  <a16:creationId xmlns:a16="http://schemas.microsoft.com/office/drawing/2014/main" id="{68FEC297-9724-4941-8DCC-5DD5CB43F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6787" b="48266"/>
            <a:stretch/>
          </p:blipFill>
          <p:spPr>
            <a:xfrm>
              <a:off x="7384482" y="189582"/>
              <a:ext cx="1291974" cy="836843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25499A63-3077-4C89-A3FE-F79D0B56BB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079" r="33662" b="-35946"/>
            <a:stretch/>
          </p:blipFill>
          <p:spPr>
            <a:xfrm rot="5400000" flipV="1">
              <a:off x="-2286943" y="3673444"/>
              <a:ext cx="5470886" cy="103025"/>
            </a:xfrm>
            <a:prstGeom prst="rect">
              <a:avLst/>
            </a:prstGeom>
          </p:spPr>
        </p:pic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BAE412D-571D-4A0C-8196-ED3E3C648383}"/>
              </a:ext>
            </a:extLst>
          </p:cNvPr>
          <p:cNvSpPr txBox="1"/>
          <p:nvPr/>
        </p:nvSpPr>
        <p:spPr>
          <a:xfrm>
            <a:off x="4644008" y="3487648"/>
            <a:ext cx="415674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48BBB9"/>
                </a:solidFill>
              </a:rPr>
              <a:t>FINALITÀ:</a:t>
            </a:r>
          </a:p>
          <a:p>
            <a:pPr lvl="0" algn="r"/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Informare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sul progetto e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coinvolgere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gli stakeholder nelle fasi progettuali;</a:t>
            </a:r>
          </a:p>
          <a:p>
            <a:pPr lvl="0" algn="r"/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r"/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Formare/sensibilizzare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rispetto ai temi biodiversità, connessione ecologica e Servizi Ecosistemici.</a:t>
            </a:r>
          </a:p>
        </p:txBody>
      </p:sp>
      <p:pic>
        <p:nvPicPr>
          <p:cNvPr id="8" name="Picture 5" descr="Y:\PROGETTI BANDI\2017 - Capitale naturale\REALIZZAZIONE\COMUNICAZIONE\Loghi\InnovA21.png">
            <a:extLst>
              <a:ext uri="{FF2B5EF4-FFF2-40B4-BE49-F238E27FC236}">
                <a16:creationId xmlns:a16="http://schemas.microsoft.com/office/drawing/2014/main" id="{F28E2890-FCD0-423A-9D7C-3F4A71569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4028" y="6015385"/>
            <a:ext cx="735213" cy="69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07F6BFD-78CA-4F8E-822F-1D81366DC7A6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253" t="33536"/>
          <a:stretch/>
        </p:blipFill>
        <p:spPr>
          <a:xfrm>
            <a:off x="7616946" y="6010437"/>
            <a:ext cx="1259506" cy="802939"/>
          </a:xfrm>
          <a:prstGeom prst="rect">
            <a:avLst/>
          </a:prstGeom>
        </p:spPr>
      </p:pic>
      <p:pic>
        <p:nvPicPr>
          <p:cNvPr id="13" name="Picture 2" descr="Risultati immagini per twitter">
            <a:extLst>
              <a:ext uri="{FF2B5EF4-FFF2-40B4-BE49-F238E27FC236}">
                <a16:creationId xmlns:a16="http://schemas.microsoft.com/office/drawing/2014/main" id="{8ED511D9-4D73-4A01-9AA5-DC7798147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1036" y="4772737"/>
            <a:ext cx="900828" cy="90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isultati immagini per facebook">
            <a:extLst>
              <a:ext uri="{FF2B5EF4-FFF2-40B4-BE49-F238E27FC236}">
                <a16:creationId xmlns:a16="http://schemas.microsoft.com/office/drawing/2014/main" id="{FC2D242B-9884-4D22-B530-EBBE0CB6C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08" y="4904952"/>
            <a:ext cx="636399" cy="63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isultati immagini per google maps">
            <a:extLst>
              <a:ext uri="{FF2B5EF4-FFF2-40B4-BE49-F238E27FC236}">
                <a16:creationId xmlns:a16="http://schemas.microsoft.com/office/drawing/2014/main" id="{773FCA62-E86D-4D7E-8B12-82DFF5EB8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592" y="5645839"/>
            <a:ext cx="897083" cy="87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F5F5914-658C-46D6-B33E-F29CAD8C7F47}"/>
              </a:ext>
            </a:extLst>
          </p:cNvPr>
          <p:cNvSpPr txBox="1"/>
          <p:nvPr/>
        </p:nvSpPr>
        <p:spPr>
          <a:xfrm>
            <a:off x="1486096" y="5870316"/>
            <a:ext cx="2987388" cy="369332"/>
          </a:xfrm>
          <a:prstGeom prst="rect">
            <a:avLst/>
          </a:prstGeom>
          <a:solidFill>
            <a:srgbClr val="48BB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Mappa interventi</a:t>
            </a:r>
            <a:r>
              <a:rPr lang="it-IT" b="1" u="sng" dirty="0">
                <a:solidFill>
                  <a:schemeClr val="bg1"/>
                </a:solidFill>
              </a:rPr>
              <a:t> on line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E1F92DD-9804-488C-9698-1F07DD1DD05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62" y="1167253"/>
            <a:ext cx="4010438" cy="2299238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028FB5D0-D8D0-44D7-8FF6-4309C7C1938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916" y="1198576"/>
            <a:ext cx="4031849" cy="2267915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43527DB0-CC10-4172-8C1A-F46AADF71B6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8" y="3972052"/>
            <a:ext cx="707702" cy="707702"/>
          </a:xfrm>
          <a:prstGeom prst="rect">
            <a:avLst/>
          </a:prstGeom>
        </p:spPr>
      </p:pic>
      <p:sp>
        <p:nvSpPr>
          <p:cNvPr id="29" name="Rettangolo 28">
            <a:extLst>
              <a:ext uri="{FF2B5EF4-FFF2-40B4-BE49-F238E27FC236}">
                <a16:creationId xmlns:a16="http://schemas.microsoft.com/office/drawing/2014/main" id="{F4004769-6BEF-4E70-98AF-F3890C5D50EB}"/>
              </a:ext>
            </a:extLst>
          </p:cNvPr>
          <p:cNvSpPr/>
          <p:nvPr/>
        </p:nvSpPr>
        <p:spPr>
          <a:xfrm>
            <a:off x="1337910" y="4157539"/>
            <a:ext cx="3306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fiumieparchiinrete.altervista.org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83F77F5B-F551-464B-8D7C-A2B6280CD886}"/>
              </a:ext>
            </a:extLst>
          </p:cNvPr>
          <p:cNvSpPr/>
          <p:nvPr/>
        </p:nvSpPr>
        <p:spPr>
          <a:xfrm>
            <a:off x="2103774" y="4877165"/>
            <a:ext cx="2035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fiumieparchiinrete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@agenziainnova21</a:t>
            </a:r>
          </a:p>
        </p:txBody>
      </p:sp>
    </p:spTree>
    <p:extLst>
      <p:ext uri="{BB962C8B-B14F-4D97-AF65-F5344CB8AC3E}">
        <p14:creationId xmlns:p14="http://schemas.microsoft.com/office/powerpoint/2010/main" val="4122804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6BD1142-BFA5-4763-8785-680118B832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77" b="10579"/>
          <a:stretch/>
        </p:blipFill>
        <p:spPr>
          <a:xfrm>
            <a:off x="2339752" y="1916832"/>
            <a:ext cx="6804248" cy="242651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1CB0F8B-42DD-411B-A49B-D45368148C8E}"/>
              </a:ext>
            </a:extLst>
          </p:cNvPr>
          <p:cNvSpPr txBox="1"/>
          <p:nvPr/>
        </p:nvSpPr>
        <p:spPr>
          <a:xfrm>
            <a:off x="2051720" y="3454634"/>
            <a:ext cx="6948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400" b="1" dirty="0">
                <a:solidFill>
                  <a:schemeClr val="bg1"/>
                </a:solidFill>
              </a:rPr>
              <a:t>I PROSSIMI PASSI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86E4A2B-2C1D-4D37-99EE-9F43A8E60785}"/>
              </a:ext>
            </a:extLst>
          </p:cNvPr>
          <p:cNvSpPr/>
          <p:nvPr/>
        </p:nvSpPr>
        <p:spPr>
          <a:xfrm>
            <a:off x="0" y="1916832"/>
            <a:ext cx="2051720" cy="24265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 descr="LOGO_2.png">
            <a:extLst>
              <a:ext uri="{FF2B5EF4-FFF2-40B4-BE49-F238E27FC236}">
                <a16:creationId xmlns:a16="http://schemas.microsoft.com/office/drawing/2014/main" id="{B7CB8B78-BAE2-4DAB-A157-8FA4BDB5D0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462"/>
          <a:stretch/>
        </p:blipFill>
        <p:spPr>
          <a:xfrm>
            <a:off x="7250845" y="2280877"/>
            <a:ext cx="2189607" cy="1054486"/>
          </a:xfrm>
          <a:prstGeom prst="rect">
            <a:avLst/>
          </a:prstGeom>
        </p:spPr>
      </p:pic>
      <p:pic>
        <p:nvPicPr>
          <p:cNvPr id="6" name="Immagine 5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714"/>
          <a:stretch/>
        </p:blipFill>
        <p:spPr>
          <a:xfrm>
            <a:off x="5292080" y="4457277"/>
            <a:ext cx="1872208" cy="1397402"/>
          </a:xfrm>
          <a:prstGeom prst="rect">
            <a:avLst/>
          </a:prstGeom>
        </p:spPr>
      </p:pic>
      <p:pic>
        <p:nvPicPr>
          <p:cNvPr id="7" name="Immagine 6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01" r="33200"/>
          <a:stretch/>
        </p:blipFill>
        <p:spPr>
          <a:xfrm>
            <a:off x="7250845" y="4457277"/>
            <a:ext cx="1929667" cy="1397402"/>
          </a:xfrm>
          <a:prstGeom prst="rect">
            <a:avLst/>
          </a:prstGeom>
        </p:spPr>
      </p:pic>
      <p:pic>
        <p:nvPicPr>
          <p:cNvPr id="8" name="Picture 4" descr="La fauna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43"/>
          <a:stretch/>
        </p:blipFill>
        <p:spPr bwMode="auto">
          <a:xfrm>
            <a:off x="3473450" y="4457277"/>
            <a:ext cx="1746622" cy="139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iccio 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28" t="12185" r="2350" b="33186"/>
          <a:stretch/>
        </p:blipFill>
        <p:spPr bwMode="auto">
          <a:xfrm>
            <a:off x="1595264" y="4464867"/>
            <a:ext cx="1752600" cy="138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Picchio rosso maggiore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14" t="16204" r="6584" b="23765"/>
          <a:stretch/>
        </p:blipFill>
        <p:spPr bwMode="auto">
          <a:xfrm>
            <a:off x="0" y="4457277"/>
            <a:ext cx="1475656" cy="138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72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0EAAB439-1400-4F49-8DD2-46A3C1FFB936}"/>
              </a:ext>
            </a:extLst>
          </p:cNvPr>
          <p:cNvSpPr txBox="1"/>
          <p:nvPr/>
        </p:nvSpPr>
        <p:spPr>
          <a:xfrm>
            <a:off x="386837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ALCUNE PROPOSTE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0F70FD83-3636-4459-9195-608223389F3E}"/>
              </a:ext>
            </a:extLst>
          </p:cNvPr>
          <p:cNvGrpSpPr/>
          <p:nvPr/>
        </p:nvGrpSpPr>
        <p:grpSpPr>
          <a:xfrm>
            <a:off x="396987" y="189582"/>
            <a:ext cx="8279469" cy="6270818"/>
            <a:chOff x="396987" y="189582"/>
            <a:chExt cx="8279469" cy="6270818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D2948000-325F-4F5B-9E67-D5078C7DB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077" b="10579"/>
            <a:stretch/>
          </p:blipFill>
          <p:spPr>
            <a:xfrm flipV="1">
              <a:off x="396987" y="989513"/>
              <a:ext cx="8247001" cy="64945"/>
            </a:xfrm>
            <a:prstGeom prst="rect">
              <a:avLst/>
            </a:prstGeom>
          </p:spPr>
        </p:pic>
        <p:pic>
          <p:nvPicPr>
            <p:cNvPr id="3" name="Immagine 2" descr="LOGO_2.png">
              <a:extLst>
                <a:ext uri="{FF2B5EF4-FFF2-40B4-BE49-F238E27FC236}">
                  <a16:creationId xmlns:a16="http://schemas.microsoft.com/office/drawing/2014/main" id="{68FEC297-9724-4941-8DCC-5DD5CB43F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6787" b="48266"/>
            <a:stretch/>
          </p:blipFill>
          <p:spPr>
            <a:xfrm>
              <a:off x="7384482" y="189582"/>
              <a:ext cx="1291974" cy="836843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25499A63-3077-4C89-A3FE-F79D0B56BB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079" r="33662" b="-35946"/>
            <a:stretch/>
          </p:blipFill>
          <p:spPr>
            <a:xfrm rot="5400000" flipV="1">
              <a:off x="-2286943" y="3673444"/>
              <a:ext cx="5470886" cy="103025"/>
            </a:xfrm>
            <a:prstGeom prst="rect">
              <a:avLst/>
            </a:prstGeom>
          </p:spPr>
        </p:pic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BAE412D-571D-4A0C-8196-ED3E3C648383}"/>
              </a:ext>
            </a:extLst>
          </p:cNvPr>
          <p:cNvSpPr txBox="1"/>
          <p:nvPr/>
        </p:nvSpPr>
        <p:spPr>
          <a:xfrm>
            <a:off x="776522" y="1166842"/>
            <a:ext cx="791218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b="1" dirty="0">
                <a:solidFill>
                  <a:srgbClr val="48BBB9"/>
                </a:solidFill>
              </a:rPr>
              <a:t>ESEMPI ATTIVITÀ per i prossimi mesi:</a:t>
            </a:r>
          </a:p>
          <a:p>
            <a:pPr algn="just"/>
            <a:endParaRPr lang="it-IT" b="1" dirty="0">
              <a:solidFill>
                <a:srgbClr val="48BBB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Incontri formativi/informativi </a:t>
            </a: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sul tema Servizi Ecosistemici, rivolti a enti locali, associazioni, educatori ambientali...</a:t>
            </a:r>
          </a:p>
          <a:p>
            <a:endParaRPr lang="it-IT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Consultazione</a:t>
            </a: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portatori d’interesse locali </a:t>
            </a:r>
            <a:r>
              <a:rPr lang="it-IT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nella fase di studio sui SE </a:t>
            </a: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per l’individuazione di eventuali schemi di pagamento di SE (PES).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203533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6BD1142-BFA5-4763-8785-680118B832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77" b="10579"/>
          <a:stretch/>
        </p:blipFill>
        <p:spPr>
          <a:xfrm>
            <a:off x="2339752" y="1916832"/>
            <a:ext cx="6804248" cy="242651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1CB0F8B-42DD-411B-A49B-D45368148C8E}"/>
              </a:ext>
            </a:extLst>
          </p:cNvPr>
          <p:cNvSpPr txBox="1"/>
          <p:nvPr/>
        </p:nvSpPr>
        <p:spPr>
          <a:xfrm>
            <a:off x="2051720" y="3454634"/>
            <a:ext cx="694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>
                <a:solidFill>
                  <a:schemeClr val="bg1"/>
                </a:solidFill>
              </a:rPr>
              <a:t>IL PROGETTO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86E4A2B-2C1D-4D37-99EE-9F43A8E60785}"/>
              </a:ext>
            </a:extLst>
          </p:cNvPr>
          <p:cNvSpPr/>
          <p:nvPr/>
        </p:nvSpPr>
        <p:spPr>
          <a:xfrm>
            <a:off x="0" y="1916832"/>
            <a:ext cx="2051720" cy="24265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 descr="LOGO_2.png">
            <a:extLst>
              <a:ext uri="{FF2B5EF4-FFF2-40B4-BE49-F238E27FC236}">
                <a16:creationId xmlns:a16="http://schemas.microsoft.com/office/drawing/2014/main" id="{B7CB8B78-BAE2-4DAB-A157-8FA4BDB5D0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462"/>
          <a:stretch/>
        </p:blipFill>
        <p:spPr>
          <a:xfrm>
            <a:off x="7250845" y="2280877"/>
            <a:ext cx="2189607" cy="1054486"/>
          </a:xfrm>
          <a:prstGeom prst="rect">
            <a:avLst/>
          </a:prstGeom>
        </p:spPr>
      </p:pic>
      <p:pic>
        <p:nvPicPr>
          <p:cNvPr id="7" name="Immagine 6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714"/>
          <a:stretch/>
        </p:blipFill>
        <p:spPr>
          <a:xfrm>
            <a:off x="5292080" y="4457277"/>
            <a:ext cx="1872208" cy="1397402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01" r="33200"/>
          <a:stretch/>
        </p:blipFill>
        <p:spPr>
          <a:xfrm>
            <a:off x="7250845" y="4457277"/>
            <a:ext cx="1929667" cy="1397402"/>
          </a:xfrm>
          <a:prstGeom prst="rect">
            <a:avLst/>
          </a:prstGeom>
        </p:spPr>
      </p:pic>
      <p:pic>
        <p:nvPicPr>
          <p:cNvPr id="1028" name="Picture 4" descr="La fauna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43"/>
          <a:stretch/>
        </p:blipFill>
        <p:spPr bwMode="auto">
          <a:xfrm>
            <a:off x="3473450" y="4457277"/>
            <a:ext cx="1746622" cy="139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ccio 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28" t="12185" r="2350" b="33186"/>
          <a:stretch/>
        </p:blipFill>
        <p:spPr bwMode="auto">
          <a:xfrm>
            <a:off x="1595264" y="4464867"/>
            <a:ext cx="1752600" cy="138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chio rosso maggiore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14" t="16204" r="6584" b="23765"/>
          <a:stretch/>
        </p:blipFill>
        <p:spPr bwMode="auto">
          <a:xfrm>
            <a:off x="0" y="4457277"/>
            <a:ext cx="1475656" cy="138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434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6BD1142-BFA5-4763-8785-680118B832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77" b="10579"/>
          <a:stretch/>
        </p:blipFill>
        <p:spPr>
          <a:xfrm>
            <a:off x="1" y="764704"/>
            <a:ext cx="4283967" cy="612068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1CB0F8B-42DD-411B-A49B-D45368148C8E}"/>
              </a:ext>
            </a:extLst>
          </p:cNvPr>
          <p:cNvSpPr txBox="1"/>
          <p:nvPr/>
        </p:nvSpPr>
        <p:spPr>
          <a:xfrm>
            <a:off x="0" y="3009146"/>
            <a:ext cx="4283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I</a:t>
            </a:r>
            <a:r>
              <a:rPr lang="it-IT" sz="4000" b="1" dirty="0">
                <a:solidFill>
                  <a:schemeClr val="bg1"/>
                </a:solidFill>
              </a:rPr>
              <a:t>NFO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47BF389-52CE-4E98-B3E0-B292A45E5B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764704"/>
            <a:ext cx="2302262" cy="291275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21575A9-6B79-4E74-A66F-62542A9813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687639"/>
            <a:ext cx="1944216" cy="194421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82FF5478-13EE-4A9E-8D5B-5D3AB2DF1CE4}"/>
              </a:ext>
            </a:extLst>
          </p:cNvPr>
          <p:cNvSpPr/>
          <p:nvPr/>
        </p:nvSpPr>
        <p:spPr>
          <a:xfrm>
            <a:off x="4716016" y="4005064"/>
            <a:ext cx="4214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fiumieparchiinrete.altervista.org</a:t>
            </a:r>
            <a:endParaRPr lang="it-IT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10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6BD1142-BFA5-4763-8785-680118B832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77" b="10579"/>
          <a:stretch/>
        </p:blipFill>
        <p:spPr>
          <a:xfrm>
            <a:off x="0" y="764704"/>
            <a:ext cx="4137671" cy="609329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1CB0F8B-42DD-411B-A49B-D45368148C8E}"/>
              </a:ext>
            </a:extLst>
          </p:cNvPr>
          <p:cNvSpPr txBox="1"/>
          <p:nvPr/>
        </p:nvSpPr>
        <p:spPr>
          <a:xfrm>
            <a:off x="170274" y="3148726"/>
            <a:ext cx="3851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PARTNER</a:t>
            </a:r>
          </a:p>
        </p:txBody>
      </p:sp>
      <p:pic>
        <p:nvPicPr>
          <p:cNvPr id="6" name="Picture 2" descr="Y:\PROGETTI BANDI\2017 - Capitale naturale\REALIZZAZIONE\COMUNICAZIONE\Loghi\FLA\Logo_FLA_colori.jpg">
            <a:extLst>
              <a:ext uri="{FF2B5EF4-FFF2-40B4-BE49-F238E27FC236}">
                <a16:creationId xmlns:a16="http://schemas.microsoft.com/office/drawing/2014/main" id="{1D603A91-69C4-409F-99ED-2048B546D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690373"/>
            <a:ext cx="990340" cy="57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Y:\PROGETTI BANDI\2017 - Capitale naturale\REALIZZAZIONE\COMUNICAZIONE\Loghi\CREN_medio.png">
            <a:extLst>
              <a:ext uri="{FF2B5EF4-FFF2-40B4-BE49-F238E27FC236}">
                <a16:creationId xmlns:a16="http://schemas.microsoft.com/office/drawing/2014/main" id="{3CB986B5-9CF2-4E7D-985F-C16D4D57E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563895"/>
            <a:ext cx="1011439" cy="70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Y:\PROGETTI BANDI\2017 - Capitale naturale\REALIZZAZIONE\COMUNICAZIONE\Loghi\InnovA21.png">
            <a:extLst>
              <a:ext uri="{FF2B5EF4-FFF2-40B4-BE49-F238E27FC236}">
                <a16:creationId xmlns:a16="http://schemas.microsoft.com/office/drawing/2014/main" id="{F28E2890-FCD0-423A-9D7C-3F4A71569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4998" y="3576418"/>
            <a:ext cx="688376" cy="65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Y:\PROGETTI BANDI\2017 - Capitale naturale\REALIZZAZIONE\COMUNICAZIONE\Loghi\Parco Groane_HD.jpg">
            <a:extLst>
              <a:ext uri="{FF2B5EF4-FFF2-40B4-BE49-F238E27FC236}">
                <a16:creationId xmlns:a16="http://schemas.microsoft.com/office/drawing/2014/main" id="{5690BCF7-5A3E-441B-B0D5-E71D352E4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0336" y="2424693"/>
            <a:ext cx="832186" cy="8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Y:\PROGETTI BANDI\2017 - Capitale naturale\REALIZZAZIONE\COMUNICAZIONE\Loghi\ParcoGrugnotorto .jpg">
            <a:extLst>
              <a:ext uri="{FF2B5EF4-FFF2-40B4-BE49-F238E27FC236}">
                <a16:creationId xmlns:a16="http://schemas.microsoft.com/office/drawing/2014/main" id="{F80BC3C5-54E8-47F9-8525-A431E6C60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3374" y="2501420"/>
            <a:ext cx="75866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 descr="Primo piano">
            <a:extLst>
              <a:ext uri="{FF2B5EF4-FFF2-40B4-BE49-F238E27FC236}">
                <a16:creationId xmlns:a16="http://schemas.microsoft.com/office/drawing/2014/main" id="{CF36AB9F-5D3B-419A-8362-EC01F20DB59C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2665"/>
          <a:stretch/>
        </p:blipFill>
        <p:spPr bwMode="auto">
          <a:xfrm>
            <a:off x="5796136" y="2501420"/>
            <a:ext cx="832186" cy="7889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07F6BFD-78CA-4F8E-822F-1D81366DC7A6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253"/>
          <a:stretch/>
        </p:blipFill>
        <p:spPr>
          <a:xfrm>
            <a:off x="8035014" y="3314208"/>
            <a:ext cx="1011438" cy="932299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8678B683-CF62-4940-827B-FC260C6264C6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279" r="23608"/>
          <a:stretch/>
        </p:blipFill>
        <p:spPr>
          <a:xfrm>
            <a:off x="5364088" y="3300257"/>
            <a:ext cx="688376" cy="1064847"/>
          </a:xfrm>
          <a:prstGeom prst="rect">
            <a:avLst/>
          </a:prstGeom>
        </p:spPr>
      </p:pic>
      <p:pic>
        <p:nvPicPr>
          <p:cNvPr id="15" name="Picture 2" descr="Logo Fondazione Cariplo">
            <a:extLst>
              <a:ext uri="{FF2B5EF4-FFF2-40B4-BE49-F238E27FC236}">
                <a16:creationId xmlns:a16="http://schemas.microsoft.com/office/drawing/2014/main" id="{997563B6-4662-4B54-9087-C218C6706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0900" y="4950644"/>
            <a:ext cx="1857524" cy="65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D12741B-E632-40A3-AB0E-35E906147991}"/>
              </a:ext>
            </a:extLst>
          </p:cNvPr>
          <p:cNvSpPr txBox="1"/>
          <p:nvPr/>
        </p:nvSpPr>
        <p:spPr>
          <a:xfrm>
            <a:off x="4948630" y="522920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 il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contributo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</a:t>
            </a:r>
            <a:endParaRPr lang="it-I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85A2A8AC-6ABB-4A32-BCB6-9752BBFF93E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0" t="17481" r="13424" b="15091"/>
          <a:stretch/>
        </p:blipFill>
        <p:spPr>
          <a:xfrm>
            <a:off x="7020696" y="2424692"/>
            <a:ext cx="602798" cy="90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49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0EAAB439-1400-4F49-8DD2-46A3C1FFB936}"/>
              </a:ext>
            </a:extLst>
          </p:cNvPr>
          <p:cNvSpPr txBox="1"/>
          <p:nvPr/>
        </p:nvSpPr>
        <p:spPr>
          <a:xfrm>
            <a:off x="323528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spc="-15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BANDO CAPITALE NATURALE - 2017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0F70FD83-3636-4459-9195-608223389F3E}"/>
              </a:ext>
            </a:extLst>
          </p:cNvPr>
          <p:cNvGrpSpPr/>
          <p:nvPr/>
        </p:nvGrpSpPr>
        <p:grpSpPr>
          <a:xfrm>
            <a:off x="396987" y="189582"/>
            <a:ext cx="8279469" cy="6270818"/>
            <a:chOff x="396987" y="189582"/>
            <a:chExt cx="8279469" cy="6270818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D2948000-325F-4F5B-9E67-D5078C7DB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077" b="10579"/>
            <a:stretch/>
          </p:blipFill>
          <p:spPr>
            <a:xfrm flipV="1">
              <a:off x="396987" y="989513"/>
              <a:ext cx="8247001" cy="64945"/>
            </a:xfrm>
            <a:prstGeom prst="rect">
              <a:avLst/>
            </a:prstGeom>
          </p:spPr>
        </p:pic>
        <p:pic>
          <p:nvPicPr>
            <p:cNvPr id="3" name="Immagine 2" descr="LOGO_2.png">
              <a:extLst>
                <a:ext uri="{FF2B5EF4-FFF2-40B4-BE49-F238E27FC236}">
                  <a16:creationId xmlns:a16="http://schemas.microsoft.com/office/drawing/2014/main" id="{68FEC297-9724-4941-8DCC-5DD5CB43F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6787" b="48266"/>
            <a:stretch/>
          </p:blipFill>
          <p:spPr>
            <a:xfrm>
              <a:off x="7384482" y="189582"/>
              <a:ext cx="1291974" cy="836843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25499A63-3077-4C89-A3FE-F79D0B56BB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079" r="33662" b="-35946"/>
            <a:stretch/>
          </p:blipFill>
          <p:spPr>
            <a:xfrm rot="5400000" flipV="1">
              <a:off x="-2286943" y="3673444"/>
              <a:ext cx="5470886" cy="103025"/>
            </a:xfrm>
            <a:prstGeom prst="rect">
              <a:avLst/>
            </a:prstGeom>
          </p:spPr>
        </p:pic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BAE412D-571D-4A0C-8196-ED3E3C648383}"/>
              </a:ext>
            </a:extLst>
          </p:cNvPr>
          <p:cNvSpPr txBox="1"/>
          <p:nvPr/>
        </p:nvSpPr>
        <p:spPr>
          <a:xfrm>
            <a:off x="538546" y="1124744"/>
            <a:ext cx="81054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48BBB9"/>
                </a:solidFill>
              </a:rPr>
              <a:t>FINALITÀ: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attuare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 per la valorizzazione del patrimonio naturalistico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attraverso la realizzazione di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corridoi ecologici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colleghino aree importanti per il mantenimento e l’incremento della biodiversità (parchi).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facilitare la funzionalità dei servizi ecosistemici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tali aree offrono ai cittadini: spazi di valore culturale e paesaggistico per la fruizione e il tempo libero, capaci di contribuire al miglioramento della qualità dell’aria e del microclima, oltre che alla riduzione dei rischi ambientali grazie alla regimazione idraulica.</a:t>
            </a:r>
            <a:endParaRPr lang="it-IT" sz="2400" b="1" dirty="0">
              <a:solidFill>
                <a:srgbClr val="48BBB9"/>
              </a:solidFill>
            </a:endParaRPr>
          </a:p>
          <a:p>
            <a:endParaRPr lang="it-IT" sz="2800" b="1" dirty="0">
              <a:solidFill>
                <a:srgbClr val="48BBB9"/>
              </a:solidFill>
            </a:endParaRPr>
          </a:p>
          <a:p>
            <a:r>
              <a:rPr lang="it-IT" sz="2800" b="1" dirty="0">
                <a:solidFill>
                  <a:srgbClr val="48BBB9"/>
                </a:solidFill>
              </a:rPr>
              <a:t>NOVITÀ Bando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Strategia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d’intervento su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AREA VASTA 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favorire l’azione anche al di fuori dei parchi e la collaborazione tra i diversi enti gestori.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Focus su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SERVIZI ECOSISTEMICI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2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0F70FD83-3636-4459-9195-608223389F3E}"/>
              </a:ext>
            </a:extLst>
          </p:cNvPr>
          <p:cNvGrpSpPr/>
          <p:nvPr/>
        </p:nvGrpSpPr>
        <p:grpSpPr>
          <a:xfrm>
            <a:off x="396987" y="189582"/>
            <a:ext cx="8279469" cy="6270818"/>
            <a:chOff x="396987" y="189582"/>
            <a:chExt cx="8279469" cy="6270818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D2948000-325F-4F5B-9E67-D5078C7DB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077" b="10579"/>
            <a:stretch/>
          </p:blipFill>
          <p:spPr>
            <a:xfrm flipV="1">
              <a:off x="396987" y="989513"/>
              <a:ext cx="8247001" cy="64945"/>
            </a:xfrm>
            <a:prstGeom prst="rect">
              <a:avLst/>
            </a:prstGeom>
          </p:spPr>
        </p:pic>
        <p:pic>
          <p:nvPicPr>
            <p:cNvPr id="3" name="Immagine 2" descr="LOGO_2.png">
              <a:extLst>
                <a:ext uri="{FF2B5EF4-FFF2-40B4-BE49-F238E27FC236}">
                  <a16:creationId xmlns:a16="http://schemas.microsoft.com/office/drawing/2014/main" id="{68FEC297-9724-4941-8DCC-5DD5CB43F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6787" b="48266"/>
            <a:stretch/>
          </p:blipFill>
          <p:spPr>
            <a:xfrm>
              <a:off x="7384482" y="189582"/>
              <a:ext cx="1291974" cy="836843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25499A63-3077-4C89-A3FE-F79D0B56BB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079" r="33662" b="-35946"/>
            <a:stretch/>
          </p:blipFill>
          <p:spPr>
            <a:xfrm rot="5400000" flipV="1">
              <a:off x="-2286943" y="3673444"/>
              <a:ext cx="5470886" cy="103025"/>
            </a:xfrm>
            <a:prstGeom prst="rect">
              <a:avLst/>
            </a:prstGeom>
          </p:spPr>
        </p:pic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BAE412D-571D-4A0C-8196-ED3E3C648383}"/>
              </a:ext>
            </a:extLst>
          </p:cNvPr>
          <p:cNvSpPr txBox="1"/>
          <p:nvPr/>
        </p:nvSpPr>
        <p:spPr>
          <a:xfrm>
            <a:off x="611560" y="1197421"/>
            <a:ext cx="396044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una vasta area </a:t>
            </a:r>
            <a:r>
              <a:rPr lang="it-IT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 il torrente </a:t>
            </a:r>
            <a:r>
              <a:rPr lang="it-IT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Lura</a:t>
            </a:r>
            <a:r>
              <a:rPr lang="it-IT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Ovest e il torrente </a:t>
            </a:r>
            <a:r>
              <a:rPr lang="it-IT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Seveso</a:t>
            </a:r>
            <a:r>
              <a:rPr lang="it-IT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Est;</a:t>
            </a:r>
          </a:p>
          <a:p>
            <a:r>
              <a:rPr lang="it-IT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it-IT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 molti </a:t>
            </a:r>
            <a:r>
              <a:rPr lang="it-IT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elementi ad alta valenza naturalistica</a:t>
            </a:r>
            <a:r>
              <a:rPr lang="it-IT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in contrasto con </a:t>
            </a:r>
            <a:r>
              <a:rPr lang="it-IT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forti criticità </a:t>
            </a:r>
            <a:r>
              <a:rPr lang="it-IT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(intensa urbanizzazione, frammentazione/isolamento dei siti per la scomparsa di corridoi/varchi ecologici, problematiche sulla regimazione delle acque).</a:t>
            </a:r>
            <a:endParaRPr lang="it-IT" sz="25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EAAB439-1400-4F49-8DD2-46A3C1FFB936}"/>
              </a:ext>
            </a:extLst>
          </p:cNvPr>
          <p:cNvSpPr txBox="1"/>
          <p:nvPr/>
        </p:nvSpPr>
        <p:spPr>
          <a:xfrm>
            <a:off x="386837" y="260648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IL PROGETTO: </a:t>
            </a:r>
            <a:r>
              <a:rPr lang="it-IT" sz="4000" b="1" dirty="0">
                <a:solidFill>
                  <a:srgbClr val="48BBB9"/>
                </a:solidFill>
              </a:rPr>
              <a:t>DOVE</a:t>
            </a:r>
          </a:p>
          <a:p>
            <a:endParaRPr lang="it-IT" sz="4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82CD9B5-B32A-43BB-9F6E-42F2592D43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r="40151"/>
          <a:stretch/>
        </p:blipFill>
        <p:spPr>
          <a:xfrm>
            <a:off x="4860032" y="1208432"/>
            <a:ext cx="4104456" cy="511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0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0F70FD83-3636-4459-9195-608223389F3E}"/>
              </a:ext>
            </a:extLst>
          </p:cNvPr>
          <p:cNvGrpSpPr/>
          <p:nvPr/>
        </p:nvGrpSpPr>
        <p:grpSpPr>
          <a:xfrm>
            <a:off x="396987" y="189582"/>
            <a:ext cx="8279469" cy="6270818"/>
            <a:chOff x="396987" y="189582"/>
            <a:chExt cx="8279469" cy="6270818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D2948000-325F-4F5B-9E67-D5078C7DB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077" b="10579"/>
            <a:stretch/>
          </p:blipFill>
          <p:spPr>
            <a:xfrm flipV="1">
              <a:off x="396987" y="989513"/>
              <a:ext cx="8247001" cy="64945"/>
            </a:xfrm>
            <a:prstGeom prst="rect">
              <a:avLst/>
            </a:prstGeom>
          </p:spPr>
        </p:pic>
        <p:pic>
          <p:nvPicPr>
            <p:cNvPr id="3" name="Immagine 2" descr="LOGO_2.png">
              <a:extLst>
                <a:ext uri="{FF2B5EF4-FFF2-40B4-BE49-F238E27FC236}">
                  <a16:creationId xmlns:a16="http://schemas.microsoft.com/office/drawing/2014/main" id="{68FEC297-9724-4941-8DCC-5DD5CB43F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6787" b="48266"/>
            <a:stretch/>
          </p:blipFill>
          <p:spPr>
            <a:xfrm>
              <a:off x="7384482" y="189582"/>
              <a:ext cx="1291974" cy="836843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25499A63-3077-4C89-A3FE-F79D0B56BB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079" r="33662" b="-35946"/>
            <a:stretch/>
          </p:blipFill>
          <p:spPr>
            <a:xfrm rot="5400000" flipV="1">
              <a:off x="-2286943" y="3673444"/>
              <a:ext cx="5470886" cy="103025"/>
            </a:xfrm>
            <a:prstGeom prst="rect">
              <a:avLst/>
            </a:prstGeom>
          </p:spPr>
        </p:pic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BAE412D-571D-4A0C-8196-ED3E3C648383}"/>
              </a:ext>
            </a:extLst>
          </p:cNvPr>
          <p:cNvSpPr txBox="1"/>
          <p:nvPr/>
        </p:nvSpPr>
        <p:spPr>
          <a:xfrm>
            <a:off x="615909" y="1340768"/>
            <a:ext cx="79121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b="1" dirty="0">
                <a:solidFill>
                  <a:srgbClr val="48BBB9"/>
                </a:solidFill>
              </a:rPr>
              <a:t>DURATA</a:t>
            </a:r>
          </a:p>
          <a:p>
            <a:pPr algn="just"/>
            <a:r>
              <a:rPr lang="it-IT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Febbraio 2018 - febbraio 2021 </a:t>
            </a: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(3 ANNI)</a:t>
            </a:r>
          </a:p>
          <a:p>
            <a:pPr algn="just"/>
            <a:endParaRPr lang="it-IT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it-IT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it-IT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it-IT" sz="3200" b="1" dirty="0">
                <a:solidFill>
                  <a:srgbClr val="48BBB9"/>
                </a:solidFill>
              </a:rPr>
              <a:t>BUDGET</a:t>
            </a:r>
          </a:p>
          <a:p>
            <a:pPr algn="just"/>
            <a:r>
              <a:rPr lang="it-IT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Costo complessivo: </a:t>
            </a: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1.217.000,00 euro</a:t>
            </a:r>
          </a:p>
          <a:p>
            <a:pPr algn="just"/>
            <a:r>
              <a:rPr lang="it-IT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Finanziamento Cariplo: </a:t>
            </a: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750.000,00 euro</a:t>
            </a:r>
          </a:p>
          <a:p>
            <a:pPr algn="just"/>
            <a:r>
              <a:rPr lang="it-IT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Risorse proprie partenariato: </a:t>
            </a: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467.000,00 euro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EAAB439-1400-4F49-8DD2-46A3C1FFB936}"/>
              </a:ext>
            </a:extLst>
          </p:cNvPr>
          <p:cNvSpPr txBox="1"/>
          <p:nvPr/>
        </p:nvSpPr>
        <p:spPr>
          <a:xfrm>
            <a:off x="386837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IL PROGETTO: </a:t>
            </a:r>
            <a:r>
              <a:rPr lang="it-IT" sz="3200" b="1" dirty="0">
                <a:solidFill>
                  <a:srgbClr val="48BBB9"/>
                </a:solidFill>
              </a:rPr>
              <a:t>ALCUNI NUMERI</a:t>
            </a:r>
          </a:p>
        </p:txBody>
      </p:sp>
      <p:pic>
        <p:nvPicPr>
          <p:cNvPr id="2050" name="Picture 2" descr="Risultati immagini per DURATA">
            <a:extLst>
              <a:ext uri="{FF2B5EF4-FFF2-40B4-BE49-F238E27FC236}">
                <a16:creationId xmlns:a16="http://schemas.microsoft.com/office/drawing/2014/main" id="{C338B651-9675-438F-8EDB-810E2CCAC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481" y="1556792"/>
            <a:ext cx="1240532" cy="12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magine correlata">
            <a:extLst>
              <a:ext uri="{FF2B5EF4-FFF2-40B4-BE49-F238E27FC236}">
                <a16:creationId xmlns:a16="http://schemas.microsoft.com/office/drawing/2014/main" id="{A889052E-2A90-403C-A3F6-C26851E2C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482" y="3724956"/>
            <a:ext cx="1341841" cy="134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933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/>
          <p:nvPr/>
        </p:nvSpPr>
        <p:spPr>
          <a:xfrm>
            <a:off x="3472015" y="5013176"/>
            <a:ext cx="5420465" cy="1477328"/>
          </a:xfrm>
          <a:prstGeom prst="rect">
            <a:avLst/>
          </a:prstGeom>
          <a:noFill/>
          <a:ln w="38100">
            <a:solidFill>
              <a:srgbClr val="48BBB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Groane e Brughiera: garantire la funzionalità ecologica del bacino del Seveso attraverso i Servizi </a:t>
            </a:r>
            <a:r>
              <a:rPr lang="it-IT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Ecosistemici</a:t>
            </a:r>
            <a:endParaRPr lang="it-IT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endParaRPr lang="it-IT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endParaRPr lang="it-IT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endParaRPr lang="it-IT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3400870" y="3114834"/>
            <a:ext cx="2673004" cy="1754326"/>
          </a:xfrm>
          <a:prstGeom prst="rect">
            <a:avLst/>
          </a:prstGeom>
          <a:noFill/>
          <a:ln w="38100">
            <a:solidFill>
              <a:srgbClr val="48BBB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RiconnettiMI</a:t>
            </a:r>
            <a:endParaRPr lang="it-IT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endParaRPr lang="it-IT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endParaRPr lang="it-IT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endParaRPr lang="it-IT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endParaRPr lang="it-IT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endParaRPr lang="it-IT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400871" y="1196752"/>
            <a:ext cx="2673005" cy="1754326"/>
          </a:xfrm>
          <a:prstGeom prst="rect">
            <a:avLst/>
          </a:prstGeom>
          <a:noFill/>
          <a:ln w="38100">
            <a:solidFill>
              <a:srgbClr val="48BBB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Campus</a:t>
            </a:r>
          </a:p>
          <a:p>
            <a:pPr algn="ctr"/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11560" y="3114834"/>
            <a:ext cx="2664296" cy="1754326"/>
          </a:xfrm>
          <a:prstGeom prst="rect">
            <a:avLst/>
          </a:prstGeom>
          <a:noFill/>
          <a:ln w="38100">
            <a:solidFill>
              <a:srgbClr val="48BBB9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it-IT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Connessione e funzionalità ecologica nella Brughiera Comasca</a:t>
            </a:r>
          </a:p>
          <a:p>
            <a:pPr lvl="0"/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/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it-IT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0F70FD83-3636-4459-9195-608223389F3E}"/>
              </a:ext>
            </a:extLst>
          </p:cNvPr>
          <p:cNvGrpSpPr/>
          <p:nvPr/>
        </p:nvGrpSpPr>
        <p:grpSpPr>
          <a:xfrm>
            <a:off x="396987" y="189582"/>
            <a:ext cx="8279469" cy="6270818"/>
            <a:chOff x="396987" y="189582"/>
            <a:chExt cx="8279469" cy="6270818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D2948000-325F-4F5B-9E67-D5078C7DB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077" b="10579"/>
            <a:stretch/>
          </p:blipFill>
          <p:spPr>
            <a:xfrm flipV="1">
              <a:off x="396987" y="989513"/>
              <a:ext cx="8247001" cy="64945"/>
            </a:xfrm>
            <a:prstGeom prst="rect">
              <a:avLst/>
            </a:prstGeom>
          </p:spPr>
        </p:pic>
        <p:pic>
          <p:nvPicPr>
            <p:cNvPr id="3" name="Immagine 2" descr="LOGO_2.png">
              <a:extLst>
                <a:ext uri="{FF2B5EF4-FFF2-40B4-BE49-F238E27FC236}">
                  <a16:creationId xmlns:a16="http://schemas.microsoft.com/office/drawing/2014/main" id="{68FEC297-9724-4941-8DCC-5DD5CB43F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6787" b="48266"/>
            <a:stretch/>
          </p:blipFill>
          <p:spPr>
            <a:xfrm>
              <a:off x="7384482" y="189582"/>
              <a:ext cx="1291974" cy="836843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25499A63-3077-4C89-A3FE-F79D0B56BB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079" r="33662" b="-35946"/>
            <a:stretch/>
          </p:blipFill>
          <p:spPr>
            <a:xfrm rot="5400000" flipV="1">
              <a:off x="-2286943" y="3673444"/>
              <a:ext cx="5470886" cy="103025"/>
            </a:xfrm>
            <a:prstGeom prst="rect">
              <a:avLst/>
            </a:prstGeom>
          </p:spPr>
        </p:pic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BAE412D-571D-4A0C-8196-ED3E3C648383}"/>
              </a:ext>
            </a:extLst>
          </p:cNvPr>
          <p:cNvSpPr txBox="1"/>
          <p:nvPr/>
        </p:nvSpPr>
        <p:spPr>
          <a:xfrm>
            <a:off x="6208410" y="3106659"/>
            <a:ext cx="2673004" cy="1754326"/>
          </a:xfrm>
          <a:prstGeom prst="rect">
            <a:avLst/>
          </a:prstGeom>
          <a:noFill/>
          <a:ln w="38100">
            <a:solidFill>
              <a:srgbClr val="48BBB9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r>
              <a:rPr lang="it-IT" b="1" dirty="0" err="1"/>
              <a:t>Agriconnessi</a:t>
            </a:r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</p:txBody>
      </p:sp>
      <p:pic>
        <p:nvPicPr>
          <p:cNvPr id="8" name="Immagine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114" y="1763586"/>
            <a:ext cx="2010405" cy="857792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519" y="5589240"/>
            <a:ext cx="973455" cy="722630"/>
          </a:xfrm>
          <a:prstGeom prst="rect">
            <a:avLst/>
          </a:prstGeom>
        </p:spPr>
      </p:pic>
      <p:pic>
        <p:nvPicPr>
          <p:cNvPr id="10" name="Immagine 9" descr="Primo piano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2665"/>
          <a:stretch/>
        </p:blipFill>
        <p:spPr bwMode="auto">
          <a:xfrm>
            <a:off x="7144058" y="1838423"/>
            <a:ext cx="795020" cy="7829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magine 10" descr="Risultati immagini per riconnettimi riccio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738" b="35688"/>
          <a:stretch/>
        </p:blipFill>
        <p:spPr bwMode="auto">
          <a:xfrm>
            <a:off x="3881636" y="3682322"/>
            <a:ext cx="1800200" cy="892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magine 11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7501" y="3538055"/>
            <a:ext cx="821577" cy="118084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ttangolo 17"/>
          <p:cNvSpPr/>
          <p:nvPr/>
        </p:nvSpPr>
        <p:spPr>
          <a:xfrm>
            <a:off x="611560" y="5013176"/>
            <a:ext cx="2664296" cy="1477328"/>
          </a:xfrm>
          <a:prstGeom prst="rect">
            <a:avLst/>
          </a:prstGeom>
          <a:noFill/>
          <a:ln w="38100">
            <a:solidFill>
              <a:srgbClr val="48BBB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Vie di contatto</a:t>
            </a:r>
          </a:p>
          <a:p>
            <a:pPr algn="ctr"/>
            <a:endParaRPr lang="it-IT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endParaRPr lang="it-IT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endParaRPr lang="it-IT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endParaRPr lang="it-IT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188987" y="1196752"/>
            <a:ext cx="2673005" cy="1754326"/>
          </a:xfrm>
          <a:prstGeom prst="rect">
            <a:avLst/>
          </a:prstGeom>
          <a:noFill/>
          <a:ln w="38100">
            <a:solidFill>
              <a:srgbClr val="48BBB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Luranet</a:t>
            </a:r>
            <a:r>
              <a:rPr lang="it-IT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Plan</a:t>
            </a:r>
          </a:p>
          <a:p>
            <a:pPr algn="ctr"/>
            <a:endParaRPr lang="it-IT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endParaRPr lang="it-IT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endParaRPr lang="it-IT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endParaRPr lang="it-IT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endParaRPr lang="it-IT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23" name="Immagine 22" descr="Risultati immagini per vie di contatto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140" y="5436464"/>
            <a:ext cx="2376264" cy="630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" descr="Y:\PROGETTI BANDI\2017 - Capitale naturale\REALIZZAZIONE\COMUNICAZIONE\Loghi\FLA\Logo_FLA_colori.jpg">
            <a:extLst>
              <a:ext uri="{FF2B5EF4-FFF2-40B4-BE49-F238E27FC236}">
                <a16:creationId xmlns:a16="http://schemas.microsoft.com/office/drawing/2014/main" id="{1D603A91-69C4-409F-99ED-2048B546D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0351"/>
          <a:stretch/>
        </p:blipFill>
        <p:spPr bwMode="auto">
          <a:xfrm>
            <a:off x="1299481" y="4147983"/>
            <a:ext cx="1464746" cy="50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BAE412D-571D-4A0C-8196-ED3E3C648383}"/>
              </a:ext>
            </a:extLst>
          </p:cNvPr>
          <p:cNvSpPr txBox="1"/>
          <p:nvPr/>
        </p:nvSpPr>
        <p:spPr>
          <a:xfrm>
            <a:off x="965788" y="1446708"/>
            <a:ext cx="3024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Studi di fattibilità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EAAB439-1400-4F49-8DD2-46A3C1FFB936}"/>
              </a:ext>
            </a:extLst>
          </p:cNvPr>
          <p:cNvSpPr txBox="1"/>
          <p:nvPr/>
        </p:nvSpPr>
        <p:spPr>
          <a:xfrm>
            <a:off x="323528" y="260648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spc="-15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IL PROGETTO: </a:t>
            </a:r>
            <a:r>
              <a:rPr lang="it-IT" sz="3200" b="1" spc="-150" dirty="0">
                <a:solidFill>
                  <a:srgbClr val="48BBB9"/>
                </a:solidFill>
              </a:rPr>
              <a:t>DA DOVE SIAMO PARTITI?</a:t>
            </a:r>
            <a:endParaRPr lang="it-IT" sz="4000" b="1" spc="-150" dirty="0">
              <a:solidFill>
                <a:srgbClr val="48BBB9"/>
              </a:solidFill>
            </a:endParaRPr>
          </a:p>
          <a:p>
            <a:endParaRPr lang="it-IT" sz="4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554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0F70FD83-3636-4459-9195-608223389F3E}"/>
              </a:ext>
            </a:extLst>
          </p:cNvPr>
          <p:cNvGrpSpPr/>
          <p:nvPr/>
        </p:nvGrpSpPr>
        <p:grpSpPr>
          <a:xfrm>
            <a:off x="396987" y="189582"/>
            <a:ext cx="8279469" cy="6270818"/>
            <a:chOff x="396987" y="189582"/>
            <a:chExt cx="8279469" cy="6270818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D2948000-325F-4F5B-9E67-D5078C7DB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077" b="10579"/>
            <a:stretch/>
          </p:blipFill>
          <p:spPr>
            <a:xfrm flipV="1">
              <a:off x="396987" y="989513"/>
              <a:ext cx="8247001" cy="64945"/>
            </a:xfrm>
            <a:prstGeom prst="rect">
              <a:avLst/>
            </a:prstGeom>
          </p:spPr>
        </p:pic>
        <p:pic>
          <p:nvPicPr>
            <p:cNvPr id="3" name="Immagine 2" descr="LOGO_2.png">
              <a:extLst>
                <a:ext uri="{FF2B5EF4-FFF2-40B4-BE49-F238E27FC236}">
                  <a16:creationId xmlns:a16="http://schemas.microsoft.com/office/drawing/2014/main" id="{68FEC297-9724-4941-8DCC-5DD5CB43F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6787" b="48266"/>
            <a:stretch/>
          </p:blipFill>
          <p:spPr>
            <a:xfrm>
              <a:off x="7384482" y="189582"/>
              <a:ext cx="1291974" cy="836843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25499A63-3077-4C89-A3FE-F79D0B56BB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079" r="33662" b="-35946"/>
            <a:stretch/>
          </p:blipFill>
          <p:spPr>
            <a:xfrm rot="5400000" flipV="1">
              <a:off x="-2286943" y="3673444"/>
              <a:ext cx="5470886" cy="103025"/>
            </a:xfrm>
            <a:prstGeom prst="rect">
              <a:avLst/>
            </a:prstGeom>
          </p:spPr>
        </p:pic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BAE412D-571D-4A0C-8196-ED3E3C648383}"/>
              </a:ext>
            </a:extLst>
          </p:cNvPr>
          <p:cNvSpPr txBox="1"/>
          <p:nvPr/>
        </p:nvSpPr>
        <p:spPr>
          <a:xfrm>
            <a:off x="814936" y="1844824"/>
            <a:ext cx="79121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lphaUcPeriod"/>
            </a:pPr>
            <a:r>
              <a:rPr lang="it-IT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Monitoraggio</a:t>
            </a: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 ante</a:t>
            </a: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it-IT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itinere</a:t>
            </a:r>
            <a:endParaRPr lang="it-IT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Realizzazione </a:t>
            </a:r>
            <a:r>
              <a:rPr lang="it-IT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interventi</a:t>
            </a: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514350" lvl="0" indent="-514350">
              <a:buFont typeface="+mj-lt"/>
              <a:buAutoNum type="alphaUcPeriod"/>
            </a:pP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Analisi dei </a:t>
            </a:r>
            <a:r>
              <a:rPr lang="it-IT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Servizi </a:t>
            </a:r>
            <a:r>
              <a:rPr lang="it-IT" sz="3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Ecosistemici</a:t>
            </a:r>
            <a:endParaRPr lang="it-IT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it-IT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Comunicazione</a:t>
            </a: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(formazione/informazione) </a:t>
            </a:r>
          </a:p>
          <a:p>
            <a:pPr marL="514350" lvl="0" indent="-514350">
              <a:buFont typeface="+mj-lt"/>
              <a:buAutoNum type="alphaUcPeriod"/>
            </a:pPr>
            <a:r>
              <a:rPr lang="it-IT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Monitoraggio</a:t>
            </a: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 post</a:t>
            </a:r>
            <a:endParaRPr lang="it-IT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EAAB439-1400-4F49-8DD2-46A3C1FFB936}"/>
              </a:ext>
            </a:extLst>
          </p:cNvPr>
          <p:cNvSpPr txBox="1"/>
          <p:nvPr/>
        </p:nvSpPr>
        <p:spPr>
          <a:xfrm>
            <a:off x="386837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IL PROGETTO: </a:t>
            </a:r>
            <a:r>
              <a:rPr lang="it-IT" sz="3200" b="1" dirty="0">
                <a:solidFill>
                  <a:srgbClr val="48BBB9"/>
                </a:solidFill>
              </a:rPr>
              <a:t>LE AZIONI PROPOSTE</a:t>
            </a:r>
          </a:p>
        </p:txBody>
      </p:sp>
    </p:spTree>
    <p:extLst>
      <p:ext uri="{BB962C8B-B14F-4D97-AF65-F5344CB8AC3E}">
        <p14:creationId xmlns:p14="http://schemas.microsoft.com/office/powerpoint/2010/main" val="4090922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6BD1142-BFA5-4763-8785-680118B832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77" b="10579"/>
          <a:stretch/>
        </p:blipFill>
        <p:spPr>
          <a:xfrm>
            <a:off x="2339752" y="1916832"/>
            <a:ext cx="6804248" cy="242651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1CB0F8B-42DD-411B-A49B-D45368148C8E}"/>
              </a:ext>
            </a:extLst>
          </p:cNvPr>
          <p:cNvSpPr txBox="1"/>
          <p:nvPr/>
        </p:nvSpPr>
        <p:spPr>
          <a:xfrm>
            <a:off x="2051720" y="3454634"/>
            <a:ext cx="6948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400" b="1" dirty="0">
                <a:solidFill>
                  <a:schemeClr val="bg1"/>
                </a:solidFill>
              </a:rPr>
              <a:t>Le AZIONI del PROGETTO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86E4A2B-2C1D-4D37-99EE-9F43A8E60785}"/>
              </a:ext>
            </a:extLst>
          </p:cNvPr>
          <p:cNvSpPr/>
          <p:nvPr/>
        </p:nvSpPr>
        <p:spPr>
          <a:xfrm>
            <a:off x="0" y="1916832"/>
            <a:ext cx="2051720" cy="24265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 descr="LOGO_2.png">
            <a:extLst>
              <a:ext uri="{FF2B5EF4-FFF2-40B4-BE49-F238E27FC236}">
                <a16:creationId xmlns:a16="http://schemas.microsoft.com/office/drawing/2014/main" id="{B7CB8B78-BAE2-4DAB-A157-8FA4BDB5D0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462"/>
          <a:stretch/>
        </p:blipFill>
        <p:spPr>
          <a:xfrm>
            <a:off x="7250845" y="2280877"/>
            <a:ext cx="2189607" cy="1054486"/>
          </a:xfrm>
          <a:prstGeom prst="rect">
            <a:avLst/>
          </a:prstGeom>
        </p:spPr>
      </p:pic>
      <p:pic>
        <p:nvPicPr>
          <p:cNvPr id="6" name="Immagine 5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714"/>
          <a:stretch/>
        </p:blipFill>
        <p:spPr>
          <a:xfrm>
            <a:off x="5292080" y="4457277"/>
            <a:ext cx="1872208" cy="1397402"/>
          </a:xfrm>
          <a:prstGeom prst="rect">
            <a:avLst/>
          </a:prstGeom>
        </p:spPr>
      </p:pic>
      <p:pic>
        <p:nvPicPr>
          <p:cNvPr id="7" name="Immagine 6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01" r="33200"/>
          <a:stretch/>
        </p:blipFill>
        <p:spPr>
          <a:xfrm>
            <a:off x="7250845" y="4457277"/>
            <a:ext cx="1929667" cy="1397402"/>
          </a:xfrm>
          <a:prstGeom prst="rect">
            <a:avLst/>
          </a:prstGeom>
        </p:spPr>
      </p:pic>
      <p:pic>
        <p:nvPicPr>
          <p:cNvPr id="8" name="Picture 4" descr="La fauna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43"/>
          <a:stretch/>
        </p:blipFill>
        <p:spPr bwMode="auto">
          <a:xfrm>
            <a:off x="3473450" y="4457277"/>
            <a:ext cx="1746622" cy="139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iccio 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28" t="12185" r="2350" b="33186"/>
          <a:stretch/>
        </p:blipFill>
        <p:spPr bwMode="auto">
          <a:xfrm>
            <a:off x="1595264" y="4464867"/>
            <a:ext cx="1752600" cy="138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Picchio rosso maggiore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14" t="16204" r="6584" b="23765"/>
          <a:stretch/>
        </p:blipFill>
        <p:spPr bwMode="auto">
          <a:xfrm>
            <a:off x="0" y="4457277"/>
            <a:ext cx="1475656" cy="138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5855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TM04033929[[fn=Ardesia]]</Template>
  <TotalTime>2071</TotalTime>
  <Words>821</Words>
  <Application>Microsoft Office PowerPoint</Application>
  <PresentationFormat>Presentazione su schermo (4:3)</PresentationFormat>
  <Paragraphs>257</Paragraphs>
  <Slides>20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3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Serena</dc:creator>
  <cp:lastModifiedBy>Riccardo Santolini</cp:lastModifiedBy>
  <cp:revision>223</cp:revision>
  <dcterms:created xsi:type="dcterms:W3CDTF">2018-10-03T09:03:39Z</dcterms:created>
  <dcterms:modified xsi:type="dcterms:W3CDTF">2019-10-03T17:08:26Z</dcterms:modified>
</cp:coreProperties>
</file>